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98" r:id="rId2"/>
    <p:sldMasterId id="2147483692" r:id="rId3"/>
  </p:sldMasterIdLst>
  <p:notesMasterIdLst>
    <p:notesMasterId r:id="rId36"/>
  </p:notesMasterIdLst>
  <p:handoutMasterIdLst>
    <p:handoutMasterId r:id="rId37"/>
  </p:handoutMasterIdLst>
  <p:sldIdLst>
    <p:sldId id="439" r:id="rId4"/>
    <p:sldId id="463" r:id="rId5"/>
    <p:sldId id="467" r:id="rId6"/>
    <p:sldId id="572" r:id="rId7"/>
    <p:sldId id="552" r:id="rId8"/>
    <p:sldId id="553" r:id="rId9"/>
    <p:sldId id="554" r:id="rId10"/>
    <p:sldId id="556" r:id="rId11"/>
    <p:sldId id="557" r:id="rId12"/>
    <p:sldId id="558" r:id="rId13"/>
    <p:sldId id="555" r:id="rId14"/>
    <p:sldId id="468" r:id="rId15"/>
    <p:sldId id="527" r:id="rId16"/>
    <p:sldId id="562" r:id="rId17"/>
    <p:sldId id="565" r:id="rId18"/>
    <p:sldId id="559" r:id="rId19"/>
    <p:sldId id="528" r:id="rId20"/>
    <p:sldId id="551" r:id="rId21"/>
    <p:sldId id="567" r:id="rId22"/>
    <p:sldId id="530" r:id="rId23"/>
    <p:sldId id="569" r:id="rId24"/>
    <p:sldId id="568" r:id="rId25"/>
    <p:sldId id="570" r:id="rId26"/>
    <p:sldId id="571" r:id="rId27"/>
    <p:sldId id="573" r:id="rId28"/>
    <p:sldId id="574" r:id="rId29"/>
    <p:sldId id="575" r:id="rId30"/>
    <p:sldId id="576" r:id="rId31"/>
    <p:sldId id="577" r:id="rId32"/>
    <p:sldId id="578" r:id="rId33"/>
    <p:sldId id="579" r:id="rId34"/>
    <p:sldId id="454" r:id="rId35"/>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67"/>
    <a:srgbClr val="A6A6A6"/>
    <a:srgbClr val="4F81BD"/>
    <a:srgbClr val="008173"/>
    <a:srgbClr val="006654"/>
    <a:srgbClr val="113A60"/>
    <a:srgbClr val="016357"/>
    <a:srgbClr val="001746"/>
    <a:srgbClr val="007635"/>
    <a:srgbClr val="001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7" autoAdjust="0"/>
    <p:restoredTop sz="94745" autoAdjust="0"/>
  </p:normalViewPr>
  <p:slideViewPr>
    <p:cSldViewPr>
      <p:cViewPr varScale="1">
        <p:scale>
          <a:sx n="97" d="100"/>
          <a:sy n="97" d="100"/>
        </p:scale>
        <p:origin x="216" y="208"/>
      </p:cViewPr>
      <p:guideLst>
        <p:guide orient="horz" pos="116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varScale="1">
        <p:scale>
          <a:sx n="143" d="100"/>
          <a:sy n="143" d="100"/>
        </p:scale>
        <p:origin x="-1832" y="-104"/>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sz="quarter" idx="1"/>
          </p:nvPr>
        </p:nvSpPr>
        <p:spPr>
          <a:xfrm>
            <a:off x="5622800" y="0"/>
            <a:ext cx="4301543" cy="341064"/>
          </a:xfrm>
          <a:prstGeom prst="rect">
            <a:avLst/>
          </a:prstGeom>
        </p:spPr>
        <p:txBody>
          <a:bodyPr vert="horz" lIns="92830" tIns="46415" rIns="92830" bIns="46415" rtlCol="0"/>
          <a:lstStyle>
            <a:lvl1pPr algn="r">
              <a:defRPr sz="1200"/>
            </a:lvl1pPr>
          </a:lstStyle>
          <a:p>
            <a:fld id="{2A3EE131-D7AE-47FD-A14B-A4590389E309}" type="datetimeFigureOut">
              <a:rPr lang="en-GB" smtClean="0"/>
              <a:pPr/>
              <a:t>06/11/2018</a:t>
            </a:fld>
            <a:endParaRPr lang="en-GB" dirty="0"/>
          </a:p>
        </p:txBody>
      </p:sp>
      <p:sp>
        <p:nvSpPr>
          <p:cNvPr id="4" name="Footer Placeholder 3"/>
          <p:cNvSpPr>
            <a:spLocks noGrp="1"/>
          </p:cNvSpPr>
          <p:nvPr>
            <p:ph type="ftr" sz="quarter" idx="2"/>
          </p:nvPr>
        </p:nvSpPr>
        <p:spPr>
          <a:xfrm>
            <a:off x="1" y="6456614"/>
            <a:ext cx="4301543" cy="341064"/>
          </a:xfrm>
          <a:prstGeom prst="rect">
            <a:avLst/>
          </a:prstGeom>
        </p:spPr>
        <p:txBody>
          <a:bodyPr vert="horz" lIns="92830" tIns="46415" rIns="92830" bIns="464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800" y="6456614"/>
            <a:ext cx="4301543" cy="341064"/>
          </a:xfrm>
          <a:prstGeom prst="rect">
            <a:avLst/>
          </a:prstGeom>
        </p:spPr>
        <p:txBody>
          <a:bodyPr vert="horz" lIns="92830" tIns="46415" rIns="92830" bIns="46415" rtlCol="0" anchor="b"/>
          <a:lstStyle>
            <a:lvl1pPr algn="r">
              <a:defRPr sz="1200"/>
            </a:lvl1pPr>
          </a:lstStyle>
          <a:p>
            <a:fld id="{AE2E2C6C-1A46-49B2-95A1-874E5B60CA1F}" type="slidenum">
              <a:rPr lang="en-GB" smtClean="0"/>
              <a:pPr/>
              <a:t>‹#›</a:t>
            </a:fld>
            <a:endParaRPr lang="en-GB" dirty="0"/>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5621697" y="0"/>
            <a:ext cx="4302625" cy="340265"/>
          </a:xfrm>
          <a:prstGeom prst="rect">
            <a:avLst/>
          </a:prstGeom>
        </p:spPr>
        <p:txBody>
          <a:bodyPr vert="horz" lIns="92830" tIns="46415" rIns="92830" bIns="46415" rtlCol="0"/>
          <a:lstStyle>
            <a:lvl1pPr algn="r">
              <a:defRPr sz="1200"/>
            </a:lvl1pPr>
          </a:lstStyle>
          <a:p>
            <a:fld id="{54F6B5D3-2AB1-4063-BA50-FEBA813E0814}" type="datetimeFigureOut">
              <a:rPr lang="en-GB" smtClean="0"/>
              <a:pPr/>
              <a:t>06/11/2018</a:t>
            </a:fld>
            <a:endParaRPr lang="en-GB" dirty="0"/>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992204" y="3271104"/>
            <a:ext cx="7942238" cy="267645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7411"/>
            <a:ext cx="4302625" cy="340265"/>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1697" y="6457411"/>
            <a:ext cx="4302625" cy="340265"/>
          </a:xfrm>
          <a:prstGeom prst="rect">
            <a:avLst/>
          </a:prstGeom>
        </p:spPr>
        <p:txBody>
          <a:bodyPr vert="horz" lIns="92830" tIns="46415" rIns="92830" bIns="46415" rtlCol="0" anchor="b"/>
          <a:lstStyle>
            <a:lvl1pPr algn="r">
              <a:defRPr sz="1200"/>
            </a:lvl1pPr>
          </a:lstStyle>
          <a:p>
            <a:fld id="{777201BC-94E4-4101-962D-54511777D224}" type="slidenum">
              <a:rPr lang="en-GB" smtClean="0"/>
              <a:pPr/>
              <a:t>‹#›</a:t>
            </a:fld>
            <a:endParaRPr lang="en-GB" dirty="0"/>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11200" y="936189"/>
            <a:ext cx="10779125" cy="1442085"/>
          </a:xfrm>
          <a:prstGeom prst="rect">
            <a:avLst/>
          </a:prstGeom>
        </p:spPr>
        <p:txBody>
          <a:bodyPr/>
          <a:lstStyle>
            <a:lvl1pPr marL="0" indent="0" algn="r">
              <a:buNone/>
              <a:defRPr sz="4000" b="1">
                <a:solidFill>
                  <a:srgbClr val="008173"/>
                </a:solidFill>
                <a:latin typeface="Calibri" panose="020F0502020204030204" pitchFamily="34" charset="0"/>
                <a:cs typeface="Calibri" panose="020F0502020204030204" pitchFamily="34" charset="0"/>
              </a:defRPr>
            </a:lvl1pPr>
          </a:lstStyle>
          <a:p>
            <a:pPr lvl="0"/>
            <a:r>
              <a:rPr lang="en-US" dirty="0"/>
              <a:t>Presentation title goes here</a:t>
            </a:r>
          </a:p>
          <a:p>
            <a:pPr lvl="0"/>
            <a:r>
              <a:rPr lang="en-US" dirty="0"/>
              <a:t>Max two lines</a:t>
            </a:r>
          </a:p>
        </p:txBody>
      </p:sp>
      <p:sp>
        <p:nvSpPr>
          <p:cNvPr id="6" name="Text Placeholder 5"/>
          <p:cNvSpPr>
            <a:spLocks noGrp="1"/>
          </p:cNvSpPr>
          <p:nvPr>
            <p:ph type="body" sz="quarter" idx="11" hasCustomPrompt="1"/>
          </p:nvPr>
        </p:nvSpPr>
        <p:spPr>
          <a:xfrm>
            <a:off x="711200" y="365747"/>
            <a:ext cx="2164080" cy="322350"/>
          </a:xfrm>
          <a:prstGeom prst="rect">
            <a:avLst/>
          </a:prstGeom>
        </p:spPr>
        <p:txBody>
          <a:bodyPr/>
          <a:lstStyle>
            <a:lvl1pPr marL="0" indent="0">
              <a:buNone/>
              <a:defRPr sz="1100" b="1">
                <a:solidFill>
                  <a:srgbClr val="008173"/>
                </a:solidFill>
                <a:latin typeface="Calibri" panose="020F0502020204030204" pitchFamily="34" charset="0"/>
                <a:cs typeface="Calibri" panose="020F0502020204030204" pitchFamily="34" charset="0"/>
              </a:defRPr>
            </a:lvl1pPr>
          </a:lstStyle>
          <a:p>
            <a:pPr lvl="0"/>
            <a:r>
              <a:rPr lang="en-US" dirty="0"/>
              <a:t>Speaker | Date | Venue</a:t>
            </a:r>
            <a:endParaRPr lang="en-GB" dirty="0"/>
          </a:p>
        </p:txBody>
      </p:sp>
      <p:pic>
        <p:nvPicPr>
          <p:cNvPr id="4" name="Picture 9" descr="Logo_EEA_with_ETCACM_textright_large_transparent.png"/>
          <p:cNvPicPr>
            <a:picLocks noChangeAspect="1"/>
          </p:cNvPicPr>
          <p:nvPr userDrawn="1"/>
        </p:nvPicPr>
        <p:blipFill>
          <a:blip r:embed="rId2" cstate="print"/>
          <a:srcRect/>
          <a:stretch>
            <a:fillRect/>
          </a:stretch>
        </p:blipFill>
        <p:spPr bwMode="auto">
          <a:xfrm>
            <a:off x="5951984" y="6245059"/>
            <a:ext cx="1875205" cy="442905"/>
          </a:xfrm>
          <a:prstGeom prst="rect">
            <a:avLst/>
          </a:prstGeom>
          <a:noFill/>
          <a:ln w="9525">
            <a:noFill/>
            <a:miter lim="800000"/>
            <a:headEnd/>
            <a:tailEnd/>
          </a:ln>
        </p:spPr>
      </p:pic>
      <p:pic>
        <p:nvPicPr>
          <p:cNvPr id="5" name="Picture 4">
            <a:extLst>
              <a:ext uri="{FF2B5EF4-FFF2-40B4-BE49-F238E27FC236}">
                <a16:creationId xmlns:a16="http://schemas.microsoft.com/office/drawing/2014/main" id="{C7CB9E67-DA0E-0C41-987C-A1E851919A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0216" y="6245059"/>
            <a:ext cx="1409700" cy="520700"/>
          </a:xfrm>
          <a:prstGeom prst="rect">
            <a:avLst/>
          </a:prstGeom>
        </p:spPr>
      </p:pic>
      <p:sp>
        <p:nvSpPr>
          <p:cNvPr id="7" name="Rectangle 6">
            <a:extLst>
              <a:ext uri="{FF2B5EF4-FFF2-40B4-BE49-F238E27FC236}">
                <a16:creationId xmlns:a16="http://schemas.microsoft.com/office/drawing/2014/main" id="{6EABBA5A-257B-744E-A9F1-560D2C388922}"/>
              </a:ext>
            </a:extLst>
          </p:cNvPr>
          <p:cNvSpPr/>
          <p:nvPr userDrawn="1"/>
        </p:nvSpPr>
        <p:spPr>
          <a:xfrm>
            <a:off x="335360" y="6093296"/>
            <a:ext cx="2160240" cy="672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1" hasCustomPrompt="1"/>
          </p:nvPr>
        </p:nvSpPr>
        <p:spPr>
          <a:xfrm>
            <a:off x="777564" y="272472"/>
            <a:ext cx="10773577" cy="1322647"/>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a:t>Slide title goes here</a:t>
            </a:r>
            <a:br>
              <a:rPr lang="en-US" dirty="0"/>
            </a:br>
            <a:r>
              <a:rPr lang="en-US" dirty="0"/>
              <a:t>Max two lines</a:t>
            </a:r>
          </a:p>
        </p:txBody>
      </p:sp>
      <p:pic>
        <p:nvPicPr>
          <p:cNvPr id="4" name="Picture 9" descr="Logo_EEA_with_ETCACM_textright_large_transparent.png"/>
          <p:cNvPicPr>
            <a:picLocks noChangeAspect="1"/>
          </p:cNvPicPr>
          <p:nvPr userDrawn="1"/>
        </p:nvPicPr>
        <p:blipFill>
          <a:blip r:embed="rId2" cstate="print"/>
          <a:srcRect/>
          <a:stretch>
            <a:fillRect/>
          </a:stretch>
        </p:blipFill>
        <p:spPr bwMode="auto">
          <a:xfrm>
            <a:off x="424045" y="6245059"/>
            <a:ext cx="1875205" cy="442905"/>
          </a:xfrm>
          <a:prstGeom prst="rect">
            <a:avLst/>
          </a:prstGeom>
          <a:noFill/>
          <a:ln w="9525">
            <a:noFill/>
            <a:miter lim="800000"/>
            <a:headEnd/>
            <a:tailEnd/>
          </a:ln>
        </p:spPr>
      </p:pic>
    </p:spTree>
    <p:extLst>
      <p:ext uri="{BB962C8B-B14F-4D97-AF65-F5344CB8AC3E}">
        <p14:creationId xmlns:p14="http://schemas.microsoft.com/office/powerpoint/2010/main" val="358796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4" hasCustomPrompt="1"/>
          </p:nvPr>
        </p:nvSpPr>
        <p:spPr>
          <a:xfrm>
            <a:off x="598488" y="6250565"/>
            <a:ext cx="3683000"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dirty="0"/>
              <a:t>Source reference for illustration</a:t>
            </a:r>
          </a:p>
        </p:txBody>
      </p:sp>
    </p:spTree>
    <p:extLst>
      <p:ext uri="{BB962C8B-B14F-4D97-AF65-F5344CB8AC3E}">
        <p14:creationId xmlns:p14="http://schemas.microsoft.com/office/powerpoint/2010/main" val="11907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5446" y="99845"/>
            <a:ext cx="11112500" cy="609600"/>
          </a:xfrm>
          <a:prstGeom prst="rect">
            <a:avLst/>
          </a:prstGeom>
        </p:spPr>
        <p:txBody>
          <a:bodyPr/>
          <a:lstStyle>
            <a:lvl1pPr algn="l">
              <a:defRPr sz="4000" b="1">
                <a:solidFill>
                  <a:schemeClr val="bg1"/>
                </a:solidFill>
                <a:latin typeface="Calibri" charset="0"/>
                <a:ea typeface="Calibri" charset="0"/>
                <a:cs typeface="Calibri" charset="0"/>
              </a:defRPr>
            </a:lvl1pPr>
          </a:lstStyle>
          <a:p>
            <a:r>
              <a:rPr lang="en-US" dirty="0"/>
              <a:t>Click to edit Master title style</a:t>
            </a:r>
            <a:endParaRPr lang="en-GB" dirty="0"/>
          </a:p>
        </p:txBody>
      </p:sp>
      <p:sp>
        <p:nvSpPr>
          <p:cNvPr id="3" name="Content Placeholder 2"/>
          <p:cNvSpPr>
            <a:spLocks noGrp="1"/>
          </p:cNvSpPr>
          <p:nvPr>
            <p:ph idx="1"/>
          </p:nvPr>
        </p:nvSpPr>
        <p:spPr>
          <a:xfrm>
            <a:off x="645584" y="1412876"/>
            <a:ext cx="10972800" cy="5040313"/>
          </a:xfrm>
          <a:prstGeom prst="rect">
            <a:avLst/>
          </a:prstGeom>
        </p:spPr>
        <p:txBody>
          <a:bodyPr/>
          <a:lstStyle>
            <a:lvl1pPr>
              <a:defRPr>
                <a:solidFill>
                  <a:srgbClr val="008173"/>
                </a:solidFill>
                <a:latin typeface="Calibri" charset="0"/>
                <a:ea typeface="Calibri" charset="0"/>
                <a:cs typeface="Calibri" charset="0"/>
              </a:defRPr>
            </a:lvl1pPr>
            <a:lvl2pPr>
              <a:defRPr>
                <a:solidFill>
                  <a:srgbClr val="008173"/>
                </a:solidFill>
                <a:latin typeface="Calibri" charset="0"/>
                <a:ea typeface="Calibri" charset="0"/>
                <a:cs typeface="Calibri" charset="0"/>
              </a:defRPr>
            </a:lvl2pPr>
            <a:lvl3pPr>
              <a:defRPr>
                <a:solidFill>
                  <a:srgbClr val="008173"/>
                </a:solidFill>
                <a:latin typeface="Calibri" charset="0"/>
                <a:ea typeface="Calibri" charset="0"/>
                <a:cs typeface="Calibri" charset="0"/>
              </a:defRPr>
            </a:lvl3pPr>
            <a:lvl4pPr>
              <a:defRPr>
                <a:solidFill>
                  <a:srgbClr val="008173"/>
                </a:solidFill>
                <a:latin typeface="Calibri" charset="0"/>
                <a:ea typeface="Calibri" charset="0"/>
                <a:cs typeface="Calibri" charset="0"/>
              </a:defRPr>
            </a:lvl4pPr>
            <a:lvl5pPr>
              <a:defRPr>
                <a:solidFill>
                  <a:srgbClr val="008173"/>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879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4" hasCustomPrompt="1"/>
          </p:nvPr>
        </p:nvSpPr>
        <p:spPr>
          <a:xfrm>
            <a:off x="598488" y="6250565"/>
            <a:ext cx="3683000"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dirty="0"/>
              <a:t>Source reference for illustration</a:t>
            </a:r>
          </a:p>
        </p:txBody>
      </p:sp>
    </p:spTree>
    <p:extLst>
      <p:ext uri="{BB962C8B-B14F-4D97-AF65-F5344CB8AC3E}">
        <p14:creationId xmlns:p14="http://schemas.microsoft.com/office/powerpoint/2010/main" val="2810682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pic>
        <p:nvPicPr>
          <p:cNvPr id="3" name="Picture 9" descr="Logo_EEA_with_ETCACM_textright_large_transparent.png"/>
          <p:cNvPicPr>
            <a:picLocks noChangeAspect="1"/>
          </p:cNvPicPr>
          <p:nvPr userDrawn="1"/>
        </p:nvPicPr>
        <p:blipFill>
          <a:blip r:embed="rId4" cstate="print"/>
          <a:srcRect/>
          <a:stretch>
            <a:fillRect/>
          </a:stretch>
        </p:blipFill>
        <p:spPr bwMode="auto">
          <a:xfrm>
            <a:off x="424045" y="6245059"/>
            <a:ext cx="1875205" cy="442905"/>
          </a:xfrm>
          <a:prstGeom prst="rect">
            <a:avLst/>
          </a:prstGeom>
          <a:noFill/>
          <a:ln w="9525">
            <a:noFill/>
            <a:miter lim="800000"/>
            <a:headEnd/>
            <a:tailEnd/>
          </a:ln>
        </p:spPr>
      </p:pic>
      <p:pic>
        <p:nvPicPr>
          <p:cNvPr id="4" name="Picture 9" descr="Logo_EEA_with_ETCACM_textright_large_transparent.png">
            <a:extLst>
              <a:ext uri="{FF2B5EF4-FFF2-40B4-BE49-F238E27FC236}">
                <a16:creationId xmlns:a16="http://schemas.microsoft.com/office/drawing/2014/main" id="{9E2C447C-3850-A84F-A992-4465A712510E}"/>
              </a:ext>
            </a:extLst>
          </p:cNvPr>
          <p:cNvPicPr>
            <a:picLocks noChangeAspect="1"/>
          </p:cNvPicPr>
          <p:nvPr userDrawn="1"/>
        </p:nvPicPr>
        <p:blipFill>
          <a:blip r:embed="rId4" cstate="print"/>
          <a:srcRect/>
          <a:stretch>
            <a:fillRect/>
          </a:stretch>
        </p:blipFill>
        <p:spPr bwMode="auto">
          <a:xfrm>
            <a:off x="5951984" y="6245059"/>
            <a:ext cx="1875205" cy="442905"/>
          </a:xfrm>
          <a:prstGeom prst="rect">
            <a:avLst/>
          </a:prstGeom>
          <a:noFill/>
          <a:ln w="9525">
            <a:noFill/>
            <a:miter lim="800000"/>
            <a:headEnd/>
            <a:tailEnd/>
          </a:ln>
        </p:spPr>
      </p:pic>
      <p:pic>
        <p:nvPicPr>
          <p:cNvPr id="6" name="Picture 5">
            <a:extLst>
              <a:ext uri="{FF2B5EF4-FFF2-40B4-BE49-F238E27FC236}">
                <a16:creationId xmlns:a16="http://schemas.microsoft.com/office/drawing/2014/main" id="{9450F36A-ABE4-7B4F-A268-DB5983ACE8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40216" y="6245059"/>
            <a:ext cx="1409700" cy="520700"/>
          </a:xfrm>
          <a:prstGeom prst="rect">
            <a:avLst/>
          </a:prstGeom>
        </p:spPr>
      </p:pic>
      <p:sp>
        <p:nvSpPr>
          <p:cNvPr id="7" name="Rectangle 6">
            <a:extLst>
              <a:ext uri="{FF2B5EF4-FFF2-40B4-BE49-F238E27FC236}">
                <a16:creationId xmlns:a16="http://schemas.microsoft.com/office/drawing/2014/main" id="{24F11A29-0F99-C747-AB06-5485051F0DFB}"/>
              </a:ext>
            </a:extLst>
          </p:cNvPr>
          <p:cNvSpPr/>
          <p:nvPr userDrawn="1"/>
        </p:nvSpPr>
        <p:spPr>
          <a:xfrm>
            <a:off x="335360" y="6093296"/>
            <a:ext cx="2160240" cy="672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790732"/>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4" name="Picture 3"/>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pic>
        <p:nvPicPr>
          <p:cNvPr id="5" name="Picture 9" descr="Logo_EEA_with_ETCACM_textright_large_transparent.png"/>
          <p:cNvPicPr>
            <a:picLocks noChangeAspect="1"/>
          </p:cNvPicPr>
          <p:nvPr userDrawn="1"/>
        </p:nvPicPr>
        <p:blipFill>
          <a:blip r:embed="rId6" cstate="print"/>
          <a:srcRect/>
          <a:stretch>
            <a:fillRect/>
          </a:stretch>
        </p:blipFill>
        <p:spPr bwMode="auto">
          <a:xfrm>
            <a:off x="424045" y="6245059"/>
            <a:ext cx="1875205" cy="442905"/>
          </a:xfrm>
          <a:prstGeom prst="rect">
            <a:avLst/>
          </a:prstGeom>
          <a:noFill/>
          <a:ln w="9525">
            <a:noFill/>
            <a:miter lim="800000"/>
            <a:headEnd/>
            <a:tailEnd/>
          </a:ln>
        </p:spPr>
      </p:pic>
      <p:pic>
        <p:nvPicPr>
          <p:cNvPr id="6" name="Picture 5">
            <a:extLst>
              <a:ext uri="{FF2B5EF4-FFF2-40B4-BE49-F238E27FC236}">
                <a16:creationId xmlns:a16="http://schemas.microsoft.com/office/drawing/2014/main" id="{113C5344-F394-114A-913D-692AB05025C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82044" y="6245059"/>
            <a:ext cx="1409700" cy="520700"/>
          </a:xfrm>
          <a:prstGeom prst="rect">
            <a:avLst/>
          </a:prstGeom>
        </p:spPr>
      </p:pic>
    </p:spTree>
    <p:extLst>
      <p:ext uri="{BB962C8B-B14F-4D97-AF65-F5344CB8AC3E}">
        <p14:creationId xmlns:p14="http://schemas.microsoft.com/office/powerpoint/2010/main" val="548637722"/>
      </p:ext>
    </p:extLst>
  </p:cSld>
  <p:clrMap bg1="lt1" tx1="dk1" bg2="lt2" tx2="dk2" accent1="accent1" accent2="accent2" accent3="accent3" accent4="accent4" accent5="accent5" accent6="accent6" hlink="hlink" folHlink="folHlink"/>
  <p:sldLayoutIdLst>
    <p:sldLayoutId id="2147483708" r:id="rId1"/>
    <p:sldLayoutId id="2147483714" r:id="rId2"/>
    <p:sldLayoutId id="2147483715" r:id="rId3"/>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25" name="Rectangle 24"/>
          <p:cNvSpPr/>
          <p:nvPr userDrawn="1"/>
        </p:nvSpPr>
        <p:spPr>
          <a:xfrm>
            <a:off x="0" y="5"/>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pic>
        <p:nvPicPr>
          <p:cNvPr id="6" name="Picture 9" descr="Logo_EEA_with_ETCACM_textright_large_transparent.png"/>
          <p:cNvPicPr>
            <a:picLocks noChangeAspect="1"/>
          </p:cNvPicPr>
          <p:nvPr userDrawn="1"/>
        </p:nvPicPr>
        <p:blipFill>
          <a:blip r:embed="rId4" cstate="print"/>
          <a:srcRect/>
          <a:stretch>
            <a:fillRect/>
          </a:stretch>
        </p:blipFill>
        <p:spPr bwMode="auto">
          <a:xfrm>
            <a:off x="424045" y="6245059"/>
            <a:ext cx="1875205" cy="442905"/>
          </a:xfrm>
          <a:prstGeom prst="rect">
            <a:avLst/>
          </a:prstGeom>
          <a:noFill/>
          <a:ln w="9525">
            <a:noFill/>
            <a:miter lim="800000"/>
            <a:headEnd/>
            <a:tailEnd/>
          </a:ln>
        </p:spPr>
      </p:pic>
      <p:pic>
        <p:nvPicPr>
          <p:cNvPr id="7" name="Picture 9" descr="Logo_EEA_with_ETCACM_textright_large_transparent.png">
            <a:extLst>
              <a:ext uri="{FF2B5EF4-FFF2-40B4-BE49-F238E27FC236}">
                <a16:creationId xmlns:a16="http://schemas.microsoft.com/office/drawing/2014/main" id="{9E04757D-66A3-4E49-920E-F8EE3EA0D199}"/>
              </a:ext>
            </a:extLst>
          </p:cNvPr>
          <p:cNvPicPr>
            <a:picLocks noChangeAspect="1"/>
          </p:cNvPicPr>
          <p:nvPr userDrawn="1"/>
        </p:nvPicPr>
        <p:blipFill>
          <a:blip r:embed="rId4" cstate="print"/>
          <a:srcRect/>
          <a:stretch>
            <a:fillRect/>
          </a:stretch>
        </p:blipFill>
        <p:spPr bwMode="auto">
          <a:xfrm>
            <a:off x="5951984" y="6245059"/>
            <a:ext cx="1875205" cy="442905"/>
          </a:xfrm>
          <a:prstGeom prst="rect">
            <a:avLst/>
          </a:prstGeom>
          <a:noFill/>
          <a:ln w="9525">
            <a:noFill/>
            <a:miter lim="800000"/>
            <a:headEnd/>
            <a:tailEnd/>
          </a:ln>
        </p:spPr>
      </p:pic>
      <p:pic>
        <p:nvPicPr>
          <p:cNvPr id="8" name="Picture 7">
            <a:extLst>
              <a:ext uri="{FF2B5EF4-FFF2-40B4-BE49-F238E27FC236}">
                <a16:creationId xmlns:a16="http://schemas.microsoft.com/office/drawing/2014/main" id="{D7A2887E-278B-374E-B527-D0F2A7DC66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40216" y="6245059"/>
            <a:ext cx="1409700" cy="520700"/>
          </a:xfrm>
          <a:prstGeom prst="rect">
            <a:avLst/>
          </a:prstGeom>
        </p:spPr>
      </p:pic>
      <p:sp>
        <p:nvSpPr>
          <p:cNvPr id="9" name="Rectangle 8">
            <a:extLst>
              <a:ext uri="{FF2B5EF4-FFF2-40B4-BE49-F238E27FC236}">
                <a16:creationId xmlns:a16="http://schemas.microsoft.com/office/drawing/2014/main" id="{7C4D3446-56AF-9A42-9359-A1FBFBC077A1}"/>
              </a:ext>
            </a:extLst>
          </p:cNvPr>
          <p:cNvSpPr/>
          <p:nvPr userDrawn="1"/>
        </p:nvSpPr>
        <p:spPr>
          <a:xfrm>
            <a:off x="335360" y="6093296"/>
            <a:ext cx="2160240" cy="672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dd.eionet.europa.eu/vocabulary/aq/cdrqaqc/view"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hyperlink" Target="https://twitter.com/@4sfera" TargetMode="External"/><Relationship Id="rId3" Type="http://schemas.openxmlformats.org/officeDocument/2006/relationships/image" Target="../media/image2.png"/><Relationship Id="rId7" Type="http://schemas.openxmlformats.org/officeDocument/2006/relationships/hyperlink" Target="http://www.4sfera.com" TargetMode="External"/><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hyperlink" Target="mailto:jaume.targa@4sfera.com" TargetMode="External"/><Relationship Id="rId5" Type="http://schemas.openxmlformats.org/officeDocument/2006/relationships/hyperlink" Target="mailto:aqipr.helpdesk@eionet.europa.eu"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11199" y="365746"/>
            <a:ext cx="8955315" cy="365773"/>
          </a:xfrm>
        </p:spPr>
        <p:txBody>
          <a:bodyPr/>
          <a:lstStyle/>
          <a:p>
            <a:r>
              <a:rPr lang="en-GB" sz="1050" dirty="0"/>
              <a:t>EEA-ETC/ACM | 6</a:t>
            </a:r>
            <a:r>
              <a:rPr lang="en-GB" sz="1050" baseline="30000" dirty="0"/>
              <a:t>th </a:t>
            </a:r>
            <a:r>
              <a:rPr lang="en-GB" sz="1050" dirty="0"/>
              <a:t>&amp; 7</a:t>
            </a:r>
            <a:r>
              <a:rPr lang="en-GB" sz="1050" baseline="30000" dirty="0"/>
              <a:t>th </a:t>
            </a:r>
            <a:r>
              <a:rPr lang="en-GB" sz="1050" dirty="0"/>
              <a:t> of November 2018 | 5</a:t>
            </a:r>
            <a:r>
              <a:rPr lang="en-GB" sz="1050" baseline="30000" dirty="0"/>
              <a:t>th</a:t>
            </a:r>
            <a:r>
              <a:rPr lang="en-GB" sz="1050" dirty="0"/>
              <a:t> IPR Technical meeting, Copenhagen</a:t>
            </a:r>
          </a:p>
        </p:txBody>
      </p:sp>
      <p:sp>
        <p:nvSpPr>
          <p:cNvPr id="5" name="Text Placeholder 1"/>
          <p:cNvSpPr>
            <a:spLocks noGrp="1"/>
          </p:cNvSpPr>
          <p:nvPr>
            <p:ph type="body" sz="quarter" idx="10"/>
          </p:nvPr>
        </p:nvSpPr>
        <p:spPr>
          <a:xfrm>
            <a:off x="711200" y="936189"/>
            <a:ext cx="10779125" cy="1442085"/>
          </a:xfrm>
        </p:spPr>
        <p:txBody>
          <a:bodyPr/>
          <a:lstStyle/>
          <a:p>
            <a:r>
              <a:rPr lang="en-GB" dirty="0"/>
              <a:t>Quality checks introduced </a:t>
            </a:r>
          </a:p>
          <a:p>
            <a:r>
              <a:rPr lang="en-GB" dirty="0"/>
              <a:t>for September on CDR</a:t>
            </a:r>
          </a:p>
          <a:p>
            <a:r>
              <a:rPr lang="en-GB" dirty="0"/>
              <a:t>+</a:t>
            </a:r>
          </a:p>
          <a:p>
            <a:r>
              <a:rPr lang="en-GB" dirty="0"/>
              <a:t>QA for H to K</a:t>
            </a:r>
          </a:p>
        </p:txBody>
      </p:sp>
      <p:pic>
        <p:nvPicPr>
          <p:cNvPr id="6" name="Picture 5" descr="QC_fmt.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52" y="2132856"/>
            <a:ext cx="6590660" cy="3944956"/>
          </a:xfrm>
          <a:prstGeom prst="rect">
            <a:avLst/>
          </a:prstGeom>
        </p:spPr>
      </p:pic>
    </p:spTree>
    <p:extLst>
      <p:ext uri="{BB962C8B-B14F-4D97-AF65-F5344CB8AC3E}">
        <p14:creationId xmlns:p14="http://schemas.microsoft.com/office/powerpoint/2010/main" val="296271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3"/>
          </p:nvPr>
        </p:nvSpPr>
        <p:spPr>
          <a:xfrm>
            <a:off x="468313" y="777927"/>
            <a:ext cx="11245850" cy="3759200"/>
          </a:xfrm>
        </p:spPr>
        <p:txBody>
          <a:bodyPr/>
          <a:lstStyle/>
          <a:p>
            <a:pPr>
              <a:lnSpc>
                <a:spcPct val="150000"/>
              </a:lnSpc>
            </a:pPr>
            <a:r>
              <a:rPr lang="en-GB" sz="3600" b="1" dirty="0">
                <a:solidFill>
                  <a:srgbClr val="92D050"/>
                </a:solidFill>
              </a:rPr>
              <a:t>OK</a:t>
            </a:r>
            <a:r>
              <a:rPr lang="en-GB" sz="3600" dirty="0"/>
              <a:t>:</a:t>
            </a:r>
          </a:p>
          <a:p>
            <a:pPr lvl="1">
              <a:lnSpc>
                <a:spcPct val="150000"/>
              </a:lnSpc>
            </a:pPr>
            <a:r>
              <a:rPr lang="en-GB" sz="2800" b="1" dirty="0">
                <a:solidFill>
                  <a:srgbClr val="92D050"/>
                </a:solidFill>
              </a:rPr>
              <a:t>The automatic QC did not detect quality issues. </a:t>
            </a:r>
          </a:p>
          <a:p>
            <a:pPr lvl="1">
              <a:lnSpc>
                <a:spcPct val="150000"/>
              </a:lnSpc>
            </a:pPr>
            <a:r>
              <a:rPr lang="en-GB" sz="2800" dirty="0"/>
              <a:t>The envelope can be released.</a:t>
            </a:r>
          </a:p>
        </p:txBody>
      </p:sp>
      <p:sp>
        <p:nvSpPr>
          <p:cNvPr id="6" name="Text Placeholder 1">
            <a:extLst>
              <a:ext uri="{FF2B5EF4-FFF2-40B4-BE49-F238E27FC236}">
                <a16:creationId xmlns:a16="http://schemas.microsoft.com/office/drawing/2014/main" id="{A49BF753-C123-5749-ADB7-B7EAA7405194}"/>
              </a:ext>
            </a:extLst>
          </p:cNvPr>
          <p:cNvSpPr>
            <a:spLocks noGrp="1"/>
          </p:cNvSpPr>
          <p:nvPr>
            <p:ph type="body" sz="quarter" idx="12"/>
          </p:nvPr>
        </p:nvSpPr>
        <p:spPr>
          <a:xfrm>
            <a:off x="468000" y="36000"/>
            <a:ext cx="11246369" cy="676111"/>
          </a:xfrm>
        </p:spPr>
        <p:txBody>
          <a:bodyPr/>
          <a:lstStyle/>
          <a:p>
            <a:r>
              <a:rPr lang="es-ES" dirty="0" err="1"/>
              <a:t>Check</a:t>
            </a:r>
            <a:r>
              <a:rPr lang="es-ES" dirty="0"/>
              <a:t> </a:t>
            </a:r>
            <a:r>
              <a:rPr lang="es-ES" dirty="0" err="1"/>
              <a:t>categories</a:t>
            </a:r>
            <a:r>
              <a:rPr lang="es-ES" dirty="0"/>
              <a:t>        	</a:t>
            </a:r>
            <a:r>
              <a:rPr lang="en-GB" i="1" dirty="0"/>
              <a:t>		reminder!!! </a:t>
            </a:r>
            <a:endParaRPr lang="en-GB" b="0" i="1" dirty="0"/>
          </a:p>
        </p:txBody>
      </p:sp>
    </p:spTree>
    <p:extLst>
      <p:ext uri="{BB962C8B-B14F-4D97-AF65-F5344CB8AC3E}">
        <p14:creationId xmlns:p14="http://schemas.microsoft.com/office/powerpoint/2010/main" val="9283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3"/>
          </p:nvPr>
        </p:nvSpPr>
        <p:spPr>
          <a:xfrm>
            <a:off x="468313" y="777927"/>
            <a:ext cx="11245850" cy="3759200"/>
          </a:xfrm>
        </p:spPr>
        <p:txBody>
          <a:bodyPr/>
          <a:lstStyle/>
          <a:p>
            <a:pPr>
              <a:lnSpc>
                <a:spcPct val="150000"/>
              </a:lnSpc>
            </a:pPr>
            <a:r>
              <a:rPr lang="en-GB" sz="3600" b="1" dirty="0">
                <a:solidFill>
                  <a:srgbClr val="A6A6A6"/>
                </a:solidFill>
              </a:rPr>
              <a:t>SKIPPED</a:t>
            </a:r>
            <a:r>
              <a:rPr lang="en-GB" sz="3600" dirty="0"/>
              <a:t>:</a:t>
            </a:r>
          </a:p>
          <a:p>
            <a:pPr lvl="1">
              <a:lnSpc>
                <a:spcPct val="150000"/>
              </a:lnSpc>
            </a:pPr>
            <a:r>
              <a:rPr lang="en-GB" sz="2800" dirty="0"/>
              <a:t>Data check has been executed, but there was "Nothing found to check", typically because of missing optional data</a:t>
            </a:r>
          </a:p>
        </p:txBody>
      </p:sp>
      <p:sp>
        <p:nvSpPr>
          <p:cNvPr id="6" name="Text Placeholder 1">
            <a:extLst>
              <a:ext uri="{FF2B5EF4-FFF2-40B4-BE49-F238E27FC236}">
                <a16:creationId xmlns:a16="http://schemas.microsoft.com/office/drawing/2014/main" id="{FB9F0AD6-4DC2-0C42-A4BE-1EDF5487371D}"/>
              </a:ext>
            </a:extLst>
          </p:cNvPr>
          <p:cNvSpPr>
            <a:spLocks noGrp="1"/>
          </p:cNvSpPr>
          <p:nvPr>
            <p:ph type="body" sz="quarter" idx="12"/>
          </p:nvPr>
        </p:nvSpPr>
        <p:spPr>
          <a:xfrm>
            <a:off x="468000" y="36000"/>
            <a:ext cx="11246369" cy="676111"/>
          </a:xfrm>
        </p:spPr>
        <p:txBody>
          <a:bodyPr/>
          <a:lstStyle/>
          <a:p>
            <a:r>
              <a:rPr lang="es-ES" dirty="0" err="1"/>
              <a:t>Check</a:t>
            </a:r>
            <a:r>
              <a:rPr lang="es-ES" dirty="0"/>
              <a:t> </a:t>
            </a:r>
            <a:r>
              <a:rPr lang="es-ES" dirty="0" err="1"/>
              <a:t>categories</a:t>
            </a:r>
            <a:r>
              <a:rPr lang="es-ES" dirty="0"/>
              <a:t>        	</a:t>
            </a:r>
            <a:r>
              <a:rPr lang="en-GB" i="1" dirty="0"/>
              <a:t>		reminder!!! </a:t>
            </a:r>
            <a:endParaRPr lang="en-GB" b="0" i="1" dirty="0"/>
          </a:p>
        </p:txBody>
      </p:sp>
    </p:spTree>
    <p:extLst>
      <p:ext uri="{BB962C8B-B14F-4D97-AF65-F5344CB8AC3E}">
        <p14:creationId xmlns:p14="http://schemas.microsoft.com/office/powerpoint/2010/main" val="64715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On-going improvements on QA</a:t>
            </a:r>
            <a:endParaRPr lang="en-GB" dirty="0">
              <a:solidFill>
                <a:srgbClr val="FF0000"/>
              </a:solidFill>
            </a:endParaRPr>
          </a:p>
        </p:txBody>
      </p:sp>
      <p:sp>
        <p:nvSpPr>
          <p:cNvPr id="13" name="Content Placeholder 2"/>
          <p:cNvSpPr>
            <a:spLocks noGrp="1"/>
          </p:cNvSpPr>
          <p:nvPr>
            <p:ph sz="quarter" idx="13"/>
          </p:nvPr>
        </p:nvSpPr>
        <p:spPr>
          <a:xfrm>
            <a:off x="468313" y="987787"/>
            <a:ext cx="11245850" cy="3759200"/>
          </a:xfrm>
        </p:spPr>
        <p:txBody>
          <a:bodyPr/>
          <a:lstStyle/>
          <a:p>
            <a:r>
              <a:rPr lang="en-GB" sz="3600" dirty="0"/>
              <a:t>Continue to ensure QA works 100%</a:t>
            </a:r>
          </a:p>
          <a:p>
            <a:endParaRPr lang="en-GB" sz="3600" dirty="0"/>
          </a:p>
          <a:p>
            <a:r>
              <a:rPr lang="en-GB" sz="3600" dirty="0"/>
              <a:t>Improvements on small bugs on cross-checks</a:t>
            </a:r>
          </a:p>
          <a:p>
            <a:endParaRPr lang="en-GB" sz="3600" dirty="0"/>
          </a:p>
          <a:p>
            <a:endParaRPr lang="en-GB" sz="3600" dirty="0"/>
          </a:p>
          <a:p>
            <a:endParaRPr lang="en-GB" sz="3600" dirty="0"/>
          </a:p>
          <a:p>
            <a:endParaRPr lang="en-GB"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4524" y="-99545"/>
            <a:ext cx="1741978" cy="123380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1503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on dataset D			</a:t>
            </a:r>
            <a:r>
              <a:rPr lang="en-GB" i="1" dirty="0">
                <a:solidFill>
                  <a:srgbClr val="FF0000"/>
                </a:solidFill>
              </a:rPr>
              <a:t>if possible!</a:t>
            </a:r>
            <a:endParaRPr lang="en-GB" dirty="0"/>
          </a:p>
        </p:txBody>
      </p:sp>
      <p:sp>
        <p:nvSpPr>
          <p:cNvPr id="5" name="Content Placeholder 2"/>
          <p:cNvSpPr>
            <a:spLocks noGrp="1"/>
          </p:cNvSpPr>
          <p:nvPr>
            <p:ph sz="quarter" idx="13"/>
          </p:nvPr>
        </p:nvSpPr>
        <p:spPr>
          <a:xfrm>
            <a:off x="468313" y="831031"/>
            <a:ext cx="11245850" cy="3759200"/>
          </a:xfrm>
        </p:spPr>
        <p:txBody>
          <a:bodyPr/>
          <a:lstStyle/>
          <a:p>
            <a:r>
              <a:rPr lang="en-GB" dirty="0"/>
              <a:t>Improvements on dataflow D to ensure full reporting (compared to previous deliveries)</a:t>
            </a:r>
          </a:p>
          <a:p>
            <a:endParaRPr lang="en-GB" dirty="0"/>
          </a:p>
          <a:p>
            <a:r>
              <a:rPr lang="en-GB" dirty="0"/>
              <a:t>MUST ENSURE CONTINUITY IN DATAFLOW D</a:t>
            </a:r>
          </a:p>
          <a:p>
            <a:pPr lvl="1"/>
            <a:endParaRPr lang="en-GB" dirty="0"/>
          </a:p>
        </p:txBody>
      </p:sp>
    </p:spTree>
    <p:extLst>
      <p:ext uri="{BB962C8B-B14F-4D97-AF65-F5344CB8AC3E}">
        <p14:creationId xmlns:p14="http://schemas.microsoft.com/office/powerpoint/2010/main" val="11786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an 34">
            <a:extLst>
              <a:ext uri="{FF2B5EF4-FFF2-40B4-BE49-F238E27FC236}">
                <a16:creationId xmlns:a16="http://schemas.microsoft.com/office/drawing/2014/main" id="{97A0B182-84D8-684C-A5D2-CA9FB6858B89}"/>
              </a:ext>
            </a:extLst>
          </p:cNvPr>
          <p:cNvSpPr/>
          <p:nvPr/>
        </p:nvSpPr>
        <p:spPr>
          <a:xfrm>
            <a:off x="9066938" y="1829780"/>
            <a:ext cx="1296144" cy="1088504"/>
          </a:xfrm>
          <a:prstGeom prst="can">
            <a:avLst/>
          </a:prstGeom>
          <a:solidFill>
            <a:srgbClr val="0175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Can 27">
            <a:extLst>
              <a:ext uri="{FF2B5EF4-FFF2-40B4-BE49-F238E27FC236}">
                <a16:creationId xmlns:a16="http://schemas.microsoft.com/office/drawing/2014/main" id="{8A72935F-788B-2D42-9F99-39744118DF39}"/>
              </a:ext>
            </a:extLst>
          </p:cNvPr>
          <p:cNvSpPr/>
          <p:nvPr/>
        </p:nvSpPr>
        <p:spPr>
          <a:xfrm>
            <a:off x="5970796" y="1487759"/>
            <a:ext cx="1296144" cy="108850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a:extLst>
              <a:ext uri="{FF2B5EF4-FFF2-40B4-BE49-F238E27FC236}">
                <a16:creationId xmlns:a16="http://schemas.microsoft.com/office/drawing/2014/main" id="{D73B0C49-DE91-A54B-9B46-B41D3408F0B9}"/>
              </a:ext>
            </a:extLst>
          </p:cNvPr>
          <p:cNvSpPr/>
          <p:nvPr/>
        </p:nvSpPr>
        <p:spPr>
          <a:xfrm>
            <a:off x="5970594" y="1285528"/>
            <a:ext cx="1296144" cy="108850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a:extLst>
              <a:ext uri="{FF2B5EF4-FFF2-40B4-BE49-F238E27FC236}">
                <a16:creationId xmlns:a16="http://schemas.microsoft.com/office/drawing/2014/main" id="{E6790B75-943C-A347-90F8-2C941B438869}"/>
              </a:ext>
            </a:extLst>
          </p:cNvPr>
          <p:cNvSpPr/>
          <p:nvPr/>
        </p:nvSpPr>
        <p:spPr>
          <a:xfrm>
            <a:off x="5970594" y="1052736"/>
            <a:ext cx="1296144" cy="1200134"/>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a:extLst>
              <a:ext uri="{FF2B5EF4-FFF2-40B4-BE49-F238E27FC236}">
                <a16:creationId xmlns:a16="http://schemas.microsoft.com/office/drawing/2014/main" id="{3C87F4B3-CDB1-8A41-8195-E6065A870A92}"/>
              </a:ext>
            </a:extLst>
          </p:cNvPr>
          <p:cNvSpPr/>
          <p:nvPr/>
        </p:nvSpPr>
        <p:spPr>
          <a:xfrm>
            <a:off x="3594330" y="1285528"/>
            <a:ext cx="1296144" cy="108850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a:extLst>
              <a:ext uri="{FF2B5EF4-FFF2-40B4-BE49-F238E27FC236}">
                <a16:creationId xmlns:a16="http://schemas.microsoft.com/office/drawing/2014/main" id="{C579C16B-4DC7-9D46-ACB2-4581F3C53564}"/>
              </a:ext>
            </a:extLst>
          </p:cNvPr>
          <p:cNvSpPr/>
          <p:nvPr/>
        </p:nvSpPr>
        <p:spPr>
          <a:xfrm>
            <a:off x="3594330" y="1069504"/>
            <a:ext cx="1296144" cy="1115960"/>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a:xfrm>
            <a:off x="472815" y="346614"/>
            <a:ext cx="11246369" cy="676111"/>
          </a:xfrm>
        </p:spPr>
        <p:txBody>
          <a:bodyPr/>
          <a:lstStyle/>
          <a:p>
            <a:r>
              <a:rPr lang="en-GB" dirty="0"/>
              <a:t>Improve on dataset D - CORRECT</a:t>
            </a:r>
          </a:p>
        </p:txBody>
      </p:sp>
      <p:sp>
        <p:nvSpPr>
          <p:cNvPr id="6" name="Can 5">
            <a:extLst>
              <a:ext uri="{FF2B5EF4-FFF2-40B4-BE49-F238E27FC236}">
                <a16:creationId xmlns:a16="http://schemas.microsoft.com/office/drawing/2014/main" id="{8B9E1632-056B-3843-8F39-9583A74C8864}"/>
              </a:ext>
            </a:extLst>
          </p:cNvPr>
          <p:cNvSpPr/>
          <p:nvPr/>
        </p:nvSpPr>
        <p:spPr>
          <a:xfrm>
            <a:off x="1290074" y="1069504"/>
            <a:ext cx="1296144" cy="106923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a:extLst>
              <a:ext uri="{FF2B5EF4-FFF2-40B4-BE49-F238E27FC236}">
                <a16:creationId xmlns:a16="http://schemas.microsoft.com/office/drawing/2014/main" id="{1963AAC9-7AFC-3C42-A8D6-F69DC3EC08ED}"/>
              </a:ext>
            </a:extLst>
          </p:cNvPr>
          <p:cNvSpPr/>
          <p:nvPr/>
        </p:nvSpPr>
        <p:spPr>
          <a:xfrm>
            <a:off x="3594330" y="1069504"/>
            <a:ext cx="1296144" cy="7751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25">
            <a:extLst>
              <a:ext uri="{FF2B5EF4-FFF2-40B4-BE49-F238E27FC236}">
                <a16:creationId xmlns:a16="http://schemas.microsoft.com/office/drawing/2014/main" id="{11DD598B-FAD3-1745-AFF2-5F5E40CB93BB}"/>
              </a:ext>
            </a:extLst>
          </p:cNvPr>
          <p:cNvSpPr/>
          <p:nvPr/>
        </p:nvSpPr>
        <p:spPr>
          <a:xfrm>
            <a:off x="5970594" y="1069505"/>
            <a:ext cx="1296144" cy="879490"/>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26">
            <a:extLst>
              <a:ext uri="{FF2B5EF4-FFF2-40B4-BE49-F238E27FC236}">
                <a16:creationId xmlns:a16="http://schemas.microsoft.com/office/drawing/2014/main" id="{99DB3056-992D-B849-BF2A-0387071D4D73}"/>
              </a:ext>
            </a:extLst>
          </p:cNvPr>
          <p:cNvSpPr/>
          <p:nvPr/>
        </p:nvSpPr>
        <p:spPr>
          <a:xfrm>
            <a:off x="5970594" y="1069504"/>
            <a:ext cx="1296144" cy="70858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a:extLst>
              <a:ext uri="{FF2B5EF4-FFF2-40B4-BE49-F238E27FC236}">
                <a16:creationId xmlns:a16="http://schemas.microsoft.com/office/drawing/2014/main" id="{B8B34697-8144-744B-992D-7B7A8046A3C3}"/>
              </a:ext>
            </a:extLst>
          </p:cNvPr>
          <p:cNvSpPr/>
          <p:nvPr/>
        </p:nvSpPr>
        <p:spPr>
          <a:xfrm>
            <a:off x="9067140" y="1523599"/>
            <a:ext cx="1296144" cy="108850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a:extLst>
              <a:ext uri="{FF2B5EF4-FFF2-40B4-BE49-F238E27FC236}">
                <a16:creationId xmlns:a16="http://schemas.microsoft.com/office/drawing/2014/main" id="{07D92DC8-3B30-8640-8B36-FDD70A9BE3A3}"/>
              </a:ext>
            </a:extLst>
          </p:cNvPr>
          <p:cNvSpPr/>
          <p:nvPr/>
        </p:nvSpPr>
        <p:spPr>
          <a:xfrm>
            <a:off x="9066938" y="1321368"/>
            <a:ext cx="1296144" cy="108850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1">
            <a:extLst>
              <a:ext uri="{FF2B5EF4-FFF2-40B4-BE49-F238E27FC236}">
                <a16:creationId xmlns:a16="http://schemas.microsoft.com/office/drawing/2014/main" id="{640888A9-270A-6046-9D5F-054CCDAFC782}"/>
              </a:ext>
            </a:extLst>
          </p:cNvPr>
          <p:cNvSpPr/>
          <p:nvPr/>
        </p:nvSpPr>
        <p:spPr>
          <a:xfrm>
            <a:off x="9066938" y="1088576"/>
            <a:ext cx="1296144" cy="1096888"/>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32">
            <a:extLst>
              <a:ext uri="{FF2B5EF4-FFF2-40B4-BE49-F238E27FC236}">
                <a16:creationId xmlns:a16="http://schemas.microsoft.com/office/drawing/2014/main" id="{320F77D9-5807-1C44-8E93-0949E63FC247}"/>
              </a:ext>
            </a:extLst>
          </p:cNvPr>
          <p:cNvSpPr/>
          <p:nvPr/>
        </p:nvSpPr>
        <p:spPr>
          <a:xfrm>
            <a:off x="9066938" y="1105344"/>
            <a:ext cx="1296144" cy="955519"/>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an 33">
            <a:extLst>
              <a:ext uri="{FF2B5EF4-FFF2-40B4-BE49-F238E27FC236}">
                <a16:creationId xmlns:a16="http://schemas.microsoft.com/office/drawing/2014/main" id="{8A96B754-D102-EB47-BDDF-AEC40A737DA9}"/>
              </a:ext>
            </a:extLst>
          </p:cNvPr>
          <p:cNvSpPr/>
          <p:nvPr/>
        </p:nvSpPr>
        <p:spPr>
          <a:xfrm>
            <a:off x="9066938" y="1105344"/>
            <a:ext cx="1296144"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a:extLst>
              <a:ext uri="{FF2B5EF4-FFF2-40B4-BE49-F238E27FC236}">
                <a16:creationId xmlns:a16="http://schemas.microsoft.com/office/drawing/2014/main" id="{D9160367-CF17-EB4B-AC33-41C8447B6756}"/>
              </a:ext>
            </a:extLst>
          </p:cNvPr>
          <p:cNvSpPr/>
          <p:nvPr/>
        </p:nvSpPr>
        <p:spPr>
          <a:xfrm>
            <a:off x="1290074" y="4247588"/>
            <a:ext cx="1296144" cy="1069234"/>
          </a:xfrm>
          <a:prstGeom prst="ca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2A81535-6177-2D42-8E4F-051304187B2B}"/>
              </a:ext>
            </a:extLst>
          </p:cNvPr>
          <p:cNvSpPr txBox="1"/>
          <p:nvPr/>
        </p:nvSpPr>
        <p:spPr>
          <a:xfrm>
            <a:off x="1691264" y="1210737"/>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59" name="TextBox 58">
            <a:extLst>
              <a:ext uri="{FF2B5EF4-FFF2-40B4-BE49-F238E27FC236}">
                <a16:creationId xmlns:a16="http://schemas.microsoft.com/office/drawing/2014/main" id="{0A987B7A-30F4-3A43-B078-4CC374743F13}"/>
              </a:ext>
            </a:extLst>
          </p:cNvPr>
          <p:cNvSpPr txBox="1"/>
          <p:nvPr/>
        </p:nvSpPr>
        <p:spPr>
          <a:xfrm>
            <a:off x="4026378" y="1196752"/>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61" name="TextBox 60">
            <a:extLst>
              <a:ext uri="{FF2B5EF4-FFF2-40B4-BE49-F238E27FC236}">
                <a16:creationId xmlns:a16="http://schemas.microsoft.com/office/drawing/2014/main" id="{4629C1C8-E7DF-C247-9797-22C4C920B32A}"/>
              </a:ext>
            </a:extLst>
          </p:cNvPr>
          <p:cNvSpPr txBox="1"/>
          <p:nvPr/>
        </p:nvSpPr>
        <p:spPr>
          <a:xfrm>
            <a:off x="6384032" y="1124744"/>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62" name="TextBox 61">
            <a:extLst>
              <a:ext uri="{FF2B5EF4-FFF2-40B4-BE49-F238E27FC236}">
                <a16:creationId xmlns:a16="http://schemas.microsoft.com/office/drawing/2014/main" id="{73372D17-B1FC-2545-94E6-EA48830707C3}"/>
              </a:ext>
            </a:extLst>
          </p:cNvPr>
          <p:cNvSpPr txBox="1"/>
          <p:nvPr/>
        </p:nvSpPr>
        <p:spPr>
          <a:xfrm>
            <a:off x="9454367" y="1209526"/>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68" name="TextBox 67">
            <a:extLst>
              <a:ext uri="{FF2B5EF4-FFF2-40B4-BE49-F238E27FC236}">
                <a16:creationId xmlns:a16="http://schemas.microsoft.com/office/drawing/2014/main" id="{48C3C9A3-0A22-084B-810A-A2DA6209D59A}"/>
              </a:ext>
            </a:extLst>
          </p:cNvPr>
          <p:cNvSpPr txBox="1"/>
          <p:nvPr/>
        </p:nvSpPr>
        <p:spPr>
          <a:xfrm>
            <a:off x="1362806" y="4582869"/>
            <a:ext cx="1120820" cy="646331"/>
          </a:xfrm>
          <a:prstGeom prst="rect">
            <a:avLst/>
          </a:prstGeom>
          <a:noFill/>
        </p:spPr>
        <p:txBody>
          <a:bodyPr wrap="none" rtlCol="0">
            <a:spAutoFit/>
          </a:bodyPr>
          <a:lstStyle/>
          <a:p>
            <a:r>
              <a:rPr lang="en-US" sz="3600" b="1" dirty="0">
                <a:solidFill>
                  <a:schemeClr val="bg1"/>
                </a:solidFill>
              </a:rPr>
              <a:t>2014</a:t>
            </a:r>
            <a:endParaRPr lang="en-US" sz="1100" b="1" dirty="0">
              <a:solidFill>
                <a:schemeClr val="bg1"/>
              </a:solidFill>
            </a:endParaRPr>
          </a:p>
        </p:txBody>
      </p:sp>
      <p:sp>
        <p:nvSpPr>
          <p:cNvPr id="69" name="TextBox 68">
            <a:extLst>
              <a:ext uri="{FF2B5EF4-FFF2-40B4-BE49-F238E27FC236}">
                <a16:creationId xmlns:a16="http://schemas.microsoft.com/office/drawing/2014/main" id="{112ED53C-B34B-7C4D-8447-81F83C0D91C4}"/>
              </a:ext>
            </a:extLst>
          </p:cNvPr>
          <p:cNvSpPr txBox="1"/>
          <p:nvPr/>
        </p:nvSpPr>
        <p:spPr>
          <a:xfrm>
            <a:off x="-26415" y="4377613"/>
            <a:ext cx="1215397" cy="923330"/>
          </a:xfrm>
          <a:prstGeom prst="rect">
            <a:avLst/>
          </a:prstGeom>
          <a:noFill/>
        </p:spPr>
        <p:txBody>
          <a:bodyPr wrap="none" rtlCol="0">
            <a:spAutoFit/>
          </a:bodyPr>
          <a:lstStyle/>
          <a:p>
            <a:r>
              <a:rPr lang="en-US" sz="5400" b="1" dirty="0"/>
              <a:t>E1a</a:t>
            </a:r>
            <a:endParaRPr lang="en-US" b="1" dirty="0"/>
          </a:p>
        </p:txBody>
      </p:sp>
      <p:sp>
        <p:nvSpPr>
          <p:cNvPr id="38" name="Can 37">
            <a:extLst>
              <a:ext uri="{FF2B5EF4-FFF2-40B4-BE49-F238E27FC236}">
                <a16:creationId xmlns:a16="http://schemas.microsoft.com/office/drawing/2014/main" id="{2A4F8E4F-240F-2A47-866F-BA8D6528F95D}"/>
              </a:ext>
            </a:extLst>
          </p:cNvPr>
          <p:cNvSpPr/>
          <p:nvPr/>
        </p:nvSpPr>
        <p:spPr>
          <a:xfrm>
            <a:off x="3575720" y="4221088"/>
            <a:ext cx="1296144" cy="1069234"/>
          </a:xfrm>
          <a:prstGeom prst="ca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9C282B9-ABAA-3445-8A17-B52B44A3893E}"/>
              </a:ext>
            </a:extLst>
          </p:cNvPr>
          <p:cNvSpPr txBox="1"/>
          <p:nvPr/>
        </p:nvSpPr>
        <p:spPr>
          <a:xfrm>
            <a:off x="3648452" y="4556369"/>
            <a:ext cx="1120820" cy="646331"/>
          </a:xfrm>
          <a:prstGeom prst="rect">
            <a:avLst/>
          </a:prstGeom>
          <a:noFill/>
        </p:spPr>
        <p:txBody>
          <a:bodyPr wrap="none" rtlCol="0">
            <a:spAutoFit/>
          </a:bodyPr>
          <a:lstStyle/>
          <a:p>
            <a:r>
              <a:rPr lang="en-US" sz="3600" b="1" dirty="0">
                <a:solidFill>
                  <a:schemeClr val="bg1"/>
                </a:solidFill>
              </a:rPr>
              <a:t>2015</a:t>
            </a:r>
            <a:endParaRPr lang="en-US" sz="1100" b="1" dirty="0">
              <a:solidFill>
                <a:schemeClr val="bg1"/>
              </a:solidFill>
            </a:endParaRPr>
          </a:p>
        </p:txBody>
      </p:sp>
      <p:sp>
        <p:nvSpPr>
          <p:cNvPr id="41" name="Can 40">
            <a:extLst>
              <a:ext uri="{FF2B5EF4-FFF2-40B4-BE49-F238E27FC236}">
                <a16:creationId xmlns:a16="http://schemas.microsoft.com/office/drawing/2014/main" id="{A8B92852-9B8D-B64A-AB90-0FDD874DADE6}"/>
              </a:ext>
            </a:extLst>
          </p:cNvPr>
          <p:cNvSpPr/>
          <p:nvPr/>
        </p:nvSpPr>
        <p:spPr>
          <a:xfrm>
            <a:off x="5951984" y="4231974"/>
            <a:ext cx="1296144" cy="1069234"/>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1403CD8-BEDD-7E40-856B-662B759F27E5}"/>
              </a:ext>
            </a:extLst>
          </p:cNvPr>
          <p:cNvSpPr txBox="1"/>
          <p:nvPr/>
        </p:nvSpPr>
        <p:spPr>
          <a:xfrm>
            <a:off x="6024716" y="4567255"/>
            <a:ext cx="1120820" cy="646331"/>
          </a:xfrm>
          <a:prstGeom prst="rect">
            <a:avLst/>
          </a:prstGeom>
          <a:noFill/>
        </p:spPr>
        <p:txBody>
          <a:bodyPr wrap="none" rtlCol="0">
            <a:spAutoFit/>
          </a:bodyPr>
          <a:lstStyle/>
          <a:p>
            <a:r>
              <a:rPr lang="en-US" sz="3600" b="1" dirty="0">
                <a:solidFill>
                  <a:schemeClr val="bg1"/>
                </a:solidFill>
              </a:rPr>
              <a:t>2016</a:t>
            </a:r>
            <a:endParaRPr lang="en-US" sz="1100" b="1" dirty="0">
              <a:solidFill>
                <a:schemeClr val="bg1"/>
              </a:solidFill>
            </a:endParaRPr>
          </a:p>
        </p:txBody>
      </p:sp>
      <p:sp>
        <p:nvSpPr>
          <p:cNvPr id="44" name="Can 43">
            <a:extLst>
              <a:ext uri="{FF2B5EF4-FFF2-40B4-BE49-F238E27FC236}">
                <a16:creationId xmlns:a16="http://schemas.microsoft.com/office/drawing/2014/main" id="{9432A115-2E5C-F94F-9E3F-B7DB68536523}"/>
              </a:ext>
            </a:extLst>
          </p:cNvPr>
          <p:cNvSpPr/>
          <p:nvPr/>
        </p:nvSpPr>
        <p:spPr>
          <a:xfrm>
            <a:off x="9099624" y="4228188"/>
            <a:ext cx="1296144" cy="1069234"/>
          </a:xfrm>
          <a:prstGeom prst="ca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760DF64-7066-034A-BDE6-047F7B6F8591}"/>
              </a:ext>
            </a:extLst>
          </p:cNvPr>
          <p:cNvSpPr txBox="1"/>
          <p:nvPr/>
        </p:nvSpPr>
        <p:spPr>
          <a:xfrm>
            <a:off x="9172356" y="4563469"/>
            <a:ext cx="1120820" cy="646331"/>
          </a:xfrm>
          <a:prstGeom prst="rect">
            <a:avLst/>
          </a:prstGeom>
          <a:noFill/>
        </p:spPr>
        <p:txBody>
          <a:bodyPr wrap="none" rtlCol="0">
            <a:spAutoFit/>
          </a:bodyPr>
          <a:lstStyle/>
          <a:p>
            <a:r>
              <a:rPr lang="en-US" sz="3600" b="1" dirty="0">
                <a:solidFill>
                  <a:schemeClr val="bg1"/>
                </a:solidFill>
              </a:rPr>
              <a:t>2017</a:t>
            </a:r>
            <a:endParaRPr lang="en-US" sz="1100" b="1" dirty="0">
              <a:solidFill>
                <a:schemeClr val="bg1"/>
              </a:solidFill>
            </a:endParaRPr>
          </a:p>
        </p:txBody>
      </p:sp>
      <p:sp>
        <p:nvSpPr>
          <p:cNvPr id="46" name="Up-Down Arrow 45">
            <a:extLst>
              <a:ext uri="{FF2B5EF4-FFF2-40B4-BE49-F238E27FC236}">
                <a16:creationId xmlns:a16="http://schemas.microsoft.com/office/drawing/2014/main" id="{D73E8689-6E94-694A-9CFA-F316F8C275B2}"/>
              </a:ext>
            </a:extLst>
          </p:cNvPr>
          <p:cNvSpPr/>
          <p:nvPr/>
        </p:nvSpPr>
        <p:spPr>
          <a:xfrm>
            <a:off x="1725822" y="3039701"/>
            <a:ext cx="283973" cy="710405"/>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a:extLst>
              <a:ext uri="{FF2B5EF4-FFF2-40B4-BE49-F238E27FC236}">
                <a16:creationId xmlns:a16="http://schemas.microsoft.com/office/drawing/2014/main" id="{4F92743B-98C9-7A43-8BFB-8ED45652286B}"/>
              </a:ext>
            </a:extLst>
          </p:cNvPr>
          <p:cNvSpPr/>
          <p:nvPr/>
        </p:nvSpPr>
        <p:spPr>
          <a:xfrm>
            <a:off x="4098229" y="3108694"/>
            <a:ext cx="288032" cy="641412"/>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Down Arrow 47">
            <a:extLst>
              <a:ext uri="{FF2B5EF4-FFF2-40B4-BE49-F238E27FC236}">
                <a16:creationId xmlns:a16="http://schemas.microsoft.com/office/drawing/2014/main" id="{91C5EF34-A789-1240-85D0-6D4E22C75907}"/>
              </a:ext>
            </a:extLst>
          </p:cNvPr>
          <p:cNvSpPr/>
          <p:nvPr/>
        </p:nvSpPr>
        <p:spPr>
          <a:xfrm>
            <a:off x="6406342" y="3108694"/>
            <a:ext cx="288032" cy="641412"/>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a:extLst>
              <a:ext uri="{FF2B5EF4-FFF2-40B4-BE49-F238E27FC236}">
                <a16:creationId xmlns:a16="http://schemas.microsoft.com/office/drawing/2014/main" id="{E935C649-AA48-4840-864D-6A48764078E2}"/>
              </a:ext>
            </a:extLst>
          </p:cNvPr>
          <p:cNvSpPr/>
          <p:nvPr/>
        </p:nvSpPr>
        <p:spPr>
          <a:xfrm>
            <a:off x="9552384" y="3104270"/>
            <a:ext cx="288032" cy="641412"/>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Up-Down Arrow 49">
            <a:extLst>
              <a:ext uri="{FF2B5EF4-FFF2-40B4-BE49-F238E27FC236}">
                <a16:creationId xmlns:a16="http://schemas.microsoft.com/office/drawing/2014/main" id="{62C46480-85F0-EC4E-A5F5-E3E48D260B3B}"/>
              </a:ext>
            </a:extLst>
          </p:cNvPr>
          <p:cNvSpPr/>
          <p:nvPr/>
        </p:nvSpPr>
        <p:spPr>
          <a:xfrm rot="2551719">
            <a:off x="2731591" y="2247756"/>
            <a:ext cx="320805" cy="1673237"/>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p-Down Arrow 50">
            <a:extLst>
              <a:ext uri="{FF2B5EF4-FFF2-40B4-BE49-F238E27FC236}">
                <a16:creationId xmlns:a16="http://schemas.microsoft.com/office/drawing/2014/main" id="{F5AF61B6-583E-E64F-8684-BB1407064A07}"/>
              </a:ext>
            </a:extLst>
          </p:cNvPr>
          <p:cNvSpPr/>
          <p:nvPr/>
        </p:nvSpPr>
        <p:spPr>
          <a:xfrm rot="2551719">
            <a:off x="5075492" y="2389997"/>
            <a:ext cx="405526" cy="1551293"/>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Down Arrow 59">
            <a:extLst>
              <a:ext uri="{FF2B5EF4-FFF2-40B4-BE49-F238E27FC236}">
                <a16:creationId xmlns:a16="http://schemas.microsoft.com/office/drawing/2014/main" id="{C2DD9AD5-BEE4-9B4E-B3BB-C976270F6BFF}"/>
              </a:ext>
            </a:extLst>
          </p:cNvPr>
          <p:cNvSpPr/>
          <p:nvPr/>
        </p:nvSpPr>
        <p:spPr>
          <a:xfrm rot="2551719">
            <a:off x="7557103" y="1944175"/>
            <a:ext cx="552187" cy="2121711"/>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an 63">
            <a:extLst>
              <a:ext uri="{FF2B5EF4-FFF2-40B4-BE49-F238E27FC236}">
                <a16:creationId xmlns:a16="http://schemas.microsoft.com/office/drawing/2014/main" id="{E151C7B7-98E9-F646-B8EC-24B74F88D4B5}"/>
              </a:ext>
            </a:extLst>
          </p:cNvPr>
          <p:cNvSpPr/>
          <p:nvPr/>
        </p:nvSpPr>
        <p:spPr>
          <a:xfrm>
            <a:off x="9048530" y="1523599"/>
            <a:ext cx="1296144" cy="108850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an 64">
            <a:extLst>
              <a:ext uri="{FF2B5EF4-FFF2-40B4-BE49-F238E27FC236}">
                <a16:creationId xmlns:a16="http://schemas.microsoft.com/office/drawing/2014/main" id="{73657651-2DDF-7E48-B4BF-D3ADC1643F22}"/>
              </a:ext>
            </a:extLst>
          </p:cNvPr>
          <p:cNvSpPr/>
          <p:nvPr/>
        </p:nvSpPr>
        <p:spPr>
          <a:xfrm>
            <a:off x="9048328" y="1321368"/>
            <a:ext cx="1296144" cy="108850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an 65">
            <a:extLst>
              <a:ext uri="{FF2B5EF4-FFF2-40B4-BE49-F238E27FC236}">
                <a16:creationId xmlns:a16="http://schemas.microsoft.com/office/drawing/2014/main" id="{6AA04487-1104-5D43-A576-7D29418F9D5D}"/>
              </a:ext>
            </a:extLst>
          </p:cNvPr>
          <p:cNvSpPr/>
          <p:nvPr/>
        </p:nvSpPr>
        <p:spPr>
          <a:xfrm>
            <a:off x="9048328" y="1088576"/>
            <a:ext cx="1296144" cy="1200134"/>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an 66">
            <a:extLst>
              <a:ext uri="{FF2B5EF4-FFF2-40B4-BE49-F238E27FC236}">
                <a16:creationId xmlns:a16="http://schemas.microsoft.com/office/drawing/2014/main" id="{E3974CE2-A2D9-C642-8B1D-72D2D24368D4}"/>
              </a:ext>
            </a:extLst>
          </p:cNvPr>
          <p:cNvSpPr/>
          <p:nvPr/>
        </p:nvSpPr>
        <p:spPr>
          <a:xfrm>
            <a:off x="9048328" y="1105345"/>
            <a:ext cx="1296144" cy="879490"/>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n 71">
            <a:extLst>
              <a:ext uri="{FF2B5EF4-FFF2-40B4-BE49-F238E27FC236}">
                <a16:creationId xmlns:a16="http://schemas.microsoft.com/office/drawing/2014/main" id="{ED6985AC-BAAE-7D46-B4CC-5A58CE34EE24}"/>
              </a:ext>
            </a:extLst>
          </p:cNvPr>
          <p:cNvSpPr/>
          <p:nvPr/>
        </p:nvSpPr>
        <p:spPr>
          <a:xfrm>
            <a:off x="9048328" y="1105344"/>
            <a:ext cx="1296144" cy="70858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BCCD7366-2F8A-FE4F-A1D8-9C76FB815A05}"/>
              </a:ext>
            </a:extLst>
          </p:cNvPr>
          <p:cNvSpPr txBox="1"/>
          <p:nvPr/>
        </p:nvSpPr>
        <p:spPr>
          <a:xfrm>
            <a:off x="9461766" y="1160584"/>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74" name="Up-Down Arrow 73">
            <a:extLst>
              <a:ext uri="{FF2B5EF4-FFF2-40B4-BE49-F238E27FC236}">
                <a16:creationId xmlns:a16="http://schemas.microsoft.com/office/drawing/2014/main" id="{F8487B82-9E53-BC4B-B0B9-84606B54256E}"/>
              </a:ext>
            </a:extLst>
          </p:cNvPr>
          <p:cNvSpPr/>
          <p:nvPr/>
        </p:nvSpPr>
        <p:spPr>
          <a:xfrm rot="5400000">
            <a:off x="2961881" y="1362965"/>
            <a:ext cx="283973" cy="710405"/>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Up-Down Arrow 74">
            <a:extLst>
              <a:ext uri="{FF2B5EF4-FFF2-40B4-BE49-F238E27FC236}">
                <a16:creationId xmlns:a16="http://schemas.microsoft.com/office/drawing/2014/main" id="{42AED00D-02B4-4845-AEB4-BDEECBE4F619}"/>
              </a:ext>
            </a:extLst>
          </p:cNvPr>
          <p:cNvSpPr/>
          <p:nvPr/>
        </p:nvSpPr>
        <p:spPr>
          <a:xfrm rot="5400000">
            <a:off x="5334288" y="1431958"/>
            <a:ext cx="288032" cy="641412"/>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Up-Down Arrow 75">
            <a:extLst>
              <a:ext uri="{FF2B5EF4-FFF2-40B4-BE49-F238E27FC236}">
                <a16:creationId xmlns:a16="http://schemas.microsoft.com/office/drawing/2014/main" id="{B125661D-B5B4-3044-992F-05CF7CB74105}"/>
              </a:ext>
            </a:extLst>
          </p:cNvPr>
          <p:cNvSpPr/>
          <p:nvPr/>
        </p:nvSpPr>
        <p:spPr>
          <a:xfrm rot="5400000">
            <a:off x="7642401" y="1431958"/>
            <a:ext cx="288032" cy="641412"/>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79698E7-E30E-F140-BF9A-6B4589AA3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5470" y="-22936"/>
            <a:ext cx="1565841" cy="1610367"/>
          </a:xfrm>
          <a:prstGeom prst="rect">
            <a:avLst/>
          </a:prstGeom>
        </p:spPr>
      </p:pic>
    </p:spTree>
    <p:extLst>
      <p:ext uri="{BB962C8B-B14F-4D97-AF65-F5344CB8AC3E}">
        <p14:creationId xmlns:p14="http://schemas.microsoft.com/office/powerpoint/2010/main" val="422873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an 34">
            <a:extLst>
              <a:ext uri="{FF2B5EF4-FFF2-40B4-BE49-F238E27FC236}">
                <a16:creationId xmlns:a16="http://schemas.microsoft.com/office/drawing/2014/main" id="{97A0B182-84D8-684C-A5D2-CA9FB6858B89}"/>
              </a:ext>
            </a:extLst>
          </p:cNvPr>
          <p:cNvSpPr/>
          <p:nvPr/>
        </p:nvSpPr>
        <p:spPr>
          <a:xfrm>
            <a:off x="9066938" y="1829780"/>
            <a:ext cx="1296144" cy="941436"/>
          </a:xfrm>
          <a:prstGeom prst="can">
            <a:avLst/>
          </a:prstGeom>
          <a:solidFill>
            <a:srgbClr val="0175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Can 27">
            <a:extLst>
              <a:ext uri="{FF2B5EF4-FFF2-40B4-BE49-F238E27FC236}">
                <a16:creationId xmlns:a16="http://schemas.microsoft.com/office/drawing/2014/main" id="{8A72935F-788B-2D42-9F99-39744118DF39}"/>
              </a:ext>
            </a:extLst>
          </p:cNvPr>
          <p:cNvSpPr/>
          <p:nvPr/>
        </p:nvSpPr>
        <p:spPr>
          <a:xfrm>
            <a:off x="5970796" y="1487759"/>
            <a:ext cx="1296144" cy="108850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a:extLst>
              <a:ext uri="{FF2B5EF4-FFF2-40B4-BE49-F238E27FC236}">
                <a16:creationId xmlns:a16="http://schemas.microsoft.com/office/drawing/2014/main" id="{D73B0C49-DE91-A54B-9B46-B41D3408F0B9}"/>
              </a:ext>
            </a:extLst>
          </p:cNvPr>
          <p:cNvSpPr/>
          <p:nvPr/>
        </p:nvSpPr>
        <p:spPr>
          <a:xfrm>
            <a:off x="5970594" y="1285528"/>
            <a:ext cx="1296144" cy="108850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a:extLst>
              <a:ext uri="{FF2B5EF4-FFF2-40B4-BE49-F238E27FC236}">
                <a16:creationId xmlns:a16="http://schemas.microsoft.com/office/drawing/2014/main" id="{E6790B75-943C-A347-90F8-2C941B438869}"/>
              </a:ext>
            </a:extLst>
          </p:cNvPr>
          <p:cNvSpPr/>
          <p:nvPr/>
        </p:nvSpPr>
        <p:spPr>
          <a:xfrm>
            <a:off x="5970594" y="1052736"/>
            <a:ext cx="1296144" cy="1200134"/>
          </a:xfrm>
          <a:prstGeom prst="ca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a:extLst>
              <a:ext uri="{FF2B5EF4-FFF2-40B4-BE49-F238E27FC236}">
                <a16:creationId xmlns:a16="http://schemas.microsoft.com/office/drawing/2014/main" id="{3C87F4B3-CDB1-8A41-8195-E6065A870A92}"/>
              </a:ext>
            </a:extLst>
          </p:cNvPr>
          <p:cNvSpPr/>
          <p:nvPr/>
        </p:nvSpPr>
        <p:spPr>
          <a:xfrm>
            <a:off x="3594330" y="1285528"/>
            <a:ext cx="1296144" cy="108850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a:extLst>
              <a:ext uri="{FF2B5EF4-FFF2-40B4-BE49-F238E27FC236}">
                <a16:creationId xmlns:a16="http://schemas.microsoft.com/office/drawing/2014/main" id="{C579C16B-4DC7-9D46-ACB2-4581F3C53564}"/>
              </a:ext>
            </a:extLst>
          </p:cNvPr>
          <p:cNvSpPr/>
          <p:nvPr/>
        </p:nvSpPr>
        <p:spPr>
          <a:xfrm>
            <a:off x="3594330" y="1069504"/>
            <a:ext cx="1296144" cy="1115960"/>
          </a:xfrm>
          <a:prstGeom prst="ca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p:txBody>
          <a:bodyPr/>
          <a:lstStyle/>
          <a:p>
            <a:r>
              <a:rPr lang="en-GB" dirty="0"/>
              <a:t>Improve on dataset D</a:t>
            </a:r>
          </a:p>
        </p:txBody>
      </p:sp>
      <p:sp>
        <p:nvSpPr>
          <p:cNvPr id="6" name="Can 5">
            <a:extLst>
              <a:ext uri="{FF2B5EF4-FFF2-40B4-BE49-F238E27FC236}">
                <a16:creationId xmlns:a16="http://schemas.microsoft.com/office/drawing/2014/main" id="{8B9E1632-056B-3843-8F39-9583A74C8864}"/>
              </a:ext>
            </a:extLst>
          </p:cNvPr>
          <p:cNvSpPr/>
          <p:nvPr/>
        </p:nvSpPr>
        <p:spPr>
          <a:xfrm>
            <a:off x="1290074" y="1069504"/>
            <a:ext cx="1296144" cy="106923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a:extLst>
              <a:ext uri="{FF2B5EF4-FFF2-40B4-BE49-F238E27FC236}">
                <a16:creationId xmlns:a16="http://schemas.microsoft.com/office/drawing/2014/main" id="{1963AAC9-7AFC-3C42-A8D6-F69DC3EC08ED}"/>
              </a:ext>
            </a:extLst>
          </p:cNvPr>
          <p:cNvSpPr/>
          <p:nvPr/>
        </p:nvSpPr>
        <p:spPr>
          <a:xfrm>
            <a:off x="3594330" y="1069504"/>
            <a:ext cx="1296144" cy="7751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25">
            <a:extLst>
              <a:ext uri="{FF2B5EF4-FFF2-40B4-BE49-F238E27FC236}">
                <a16:creationId xmlns:a16="http://schemas.microsoft.com/office/drawing/2014/main" id="{11DD598B-FAD3-1745-AFF2-5F5E40CB93BB}"/>
              </a:ext>
            </a:extLst>
          </p:cNvPr>
          <p:cNvSpPr/>
          <p:nvPr/>
        </p:nvSpPr>
        <p:spPr>
          <a:xfrm>
            <a:off x="5970594" y="1069505"/>
            <a:ext cx="1296144" cy="879490"/>
          </a:xfrm>
          <a:prstGeom prst="ca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26">
            <a:extLst>
              <a:ext uri="{FF2B5EF4-FFF2-40B4-BE49-F238E27FC236}">
                <a16:creationId xmlns:a16="http://schemas.microsoft.com/office/drawing/2014/main" id="{99DB3056-992D-B849-BF2A-0387071D4D73}"/>
              </a:ext>
            </a:extLst>
          </p:cNvPr>
          <p:cNvSpPr/>
          <p:nvPr/>
        </p:nvSpPr>
        <p:spPr>
          <a:xfrm>
            <a:off x="5970594" y="1069504"/>
            <a:ext cx="1296144" cy="70858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a:extLst>
              <a:ext uri="{FF2B5EF4-FFF2-40B4-BE49-F238E27FC236}">
                <a16:creationId xmlns:a16="http://schemas.microsoft.com/office/drawing/2014/main" id="{B8B34697-8144-744B-992D-7B7A8046A3C3}"/>
              </a:ext>
            </a:extLst>
          </p:cNvPr>
          <p:cNvSpPr/>
          <p:nvPr/>
        </p:nvSpPr>
        <p:spPr>
          <a:xfrm>
            <a:off x="9067140" y="1523599"/>
            <a:ext cx="1296144" cy="108850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a:extLst>
              <a:ext uri="{FF2B5EF4-FFF2-40B4-BE49-F238E27FC236}">
                <a16:creationId xmlns:a16="http://schemas.microsoft.com/office/drawing/2014/main" id="{07D92DC8-3B30-8640-8B36-FDD70A9BE3A3}"/>
              </a:ext>
            </a:extLst>
          </p:cNvPr>
          <p:cNvSpPr/>
          <p:nvPr/>
        </p:nvSpPr>
        <p:spPr>
          <a:xfrm>
            <a:off x="9066938" y="1321368"/>
            <a:ext cx="1296144" cy="108850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1">
            <a:extLst>
              <a:ext uri="{FF2B5EF4-FFF2-40B4-BE49-F238E27FC236}">
                <a16:creationId xmlns:a16="http://schemas.microsoft.com/office/drawing/2014/main" id="{640888A9-270A-6046-9D5F-054CCDAFC782}"/>
              </a:ext>
            </a:extLst>
          </p:cNvPr>
          <p:cNvSpPr/>
          <p:nvPr/>
        </p:nvSpPr>
        <p:spPr>
          <a:xfrm>
            <a:off x="9066938" y="1088576"/>
            <a:ext cx="1296144" cy="1096888"/>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32">
            <a:extLst>
              <a:ext uri="{FF2B5EF4-FFF2-40B4-BE49-F238E27FC236}">
                <a16:creationId xmlns:a16="http://schemas.microsoft.com/office/drawing/2014/main" id="{320F77D9-5807-1C44-8E93-0949E63FC247}"/>
              </a:ext>
            </a:extLst>
          </p:cNvPr>
          <p:cNvSpPr/>
          <p:nvPr/>
        </p:nvSpPr>
        <p:spPr>
          <a:xfrm>
            <a:off x="9066938" y="1105344"/>
            <a:ext cx="1296144" cy="955519"/>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an 33">
            <a:extLst>
              <a:ext uri="{FF2B5EF4-FFF2-40B4-BE49-F238E27FC236}">
                <a16:creationId xmlns:a16="http://schemas.microsoft.com/office/drawing/2014/main" id="{8A96B754-D102-EB47-BDDF-AEC40A737DA9}"/>
              </a:ext>
            </a:extLst>
          </p:cNvPr>
          <p:cNvSpPr/>
          <p:nvPr/>
        </p:nvSpPr>
        <p:spPr>
          <a:xfrm>
            <a:off x="9066938" y="1105344"/>
            <a:ext cx="1296144"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a:extLst>
              <a:ext uri="{FF2B5EF4-FFF2-40B4-BE49-F238E27FC236}">
                <a16:creationId xmlns:a16="http://schemas.microsoft.com/office/drawing/2014/main" id="{D9160367-CF17-EB4B-AC33-41C8447B6756}"/>
              </a:ext>
            </a:extLst>
          </p:cNvPr>
          <p:cNvSpPr/>
          <p:nvPr/>
        </p:nvSpPr>
        <p:spPr>
          <a:xfrm>
            <a:off x="1290074" y="4247588"/>
            <a:ext cx="1296144" cy="1069234"/>
          </a:xfrm>
          <a:prstGeom prst="ca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2A81535-6177-2D42-8E4F-051304187B2B}"/>
              </a:ext>
            </a:extLst>
          </p:cNvPr>
          <p:cNvSpPr txBox="1"/>
          <p:nvPr/>
        </p:nvSpPr>
        <p:spPr>
          <a:xfrm>
            <a:off x="1691264" y="1210737"/>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59" name="TextBox 58">
            <a:extLst>
              <a:ext uri="{FF2B5EF4-FFF2-40B4-BE49-F238E27FC236}">
                <a16:creationId xmlns:a16="http://schemas.microsoft.com/office/drawing/2014/main" id="{0A987B7A-30F4-3A43-B078-4CC374743F13}"/>
              </a:ext>
            </a:extLst>
          </p:cNvPr>
          <p:cNvSpPr txBox="1"/>
          <p:nvPr/>
        </p:nvSpPr>
        <p:spPr>
          <a:xfrm>
            <a:off x="4026378" y="1196752"/>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61" name="TextBox 60">
            <a:extLst>
              <a:ext uri="{FF2B5EF4-FFF2-40B4-BE49-F238E27FC236}">
                <a16:creationId xmlns:a16="http://schemas.microsoft.com/office/drawing/2014/main" id="{4629C1C8-E7DF-C247-9797-22C4C920B32A}"/>
              </a:ext>
            </a:extLst>
          </p:cNvPr>
          <p:cNvSpPr txBox="1"/>
          <p:nvPr/>
        </p:nvSpPr>
        <p:spPr>
          <a:xfrm>
            <a:off x="6384032" y="1124744"/>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62" name="TextBox 61">
            <a:extLst>
              <a:ext uri="{FF2B5EF4-FFF2-40B4-BE49-F238E27FC236}">
                <a16:creationId xmlns:a16="http://schemas.microsoft.com/office/drawing/2014/main" id="{73372D17-B1FC-2545-94E6-EA48830707C3}"/>
              </a:ext>
            </a:extLst>
          </p:cNvPr>
          <p:cNvSpPr txBox="1"/>
          <p:nvPr/>
        </p:nvSpPr>
        <p:spPr>
          <a:xfrm>
            <a:off x="9454367" y="1209526"/>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68" name="TextBox 67">
            <a:extLst>
              <a:ext uri="{FF2B5EF4-FFF2-40B4-BE49-F238E27FC236}">
                <a16:creationId xmlns:a16="http://schemas.microsoft.com/office/drawing/2014/main" id="{48C3C9A3-0A22-084B-810A-A2DA6209D59A}"/>
              </a:ext>
            </a:extLst>
          </p:cNvPr>
          <p:cNvSpPr txBox="1"/>
          <p:nvPr/>
        </p:nvSpPr>
        <p:spPr>
          <a:xfrm>
            <a:off x="1362806" y="4582869"/>
            <a:ext cx="1120820" cy="646331"/>
          </a:xfrm>
          <a:prstGeom prst="rect">
            <a:avLst/>
          </a:prstGeom>
          <a:noFill/>
        </p:spPr>
        <p:txBody>
          <a:bodyPr wrap="none" rtlCol="0">
            <a:spAutoFit/>
          </a:bodyPr>
          <a:lstStyle/>
          <a:p>
            <a:r>
              <a:rPr lang="en-US" sz="3600" b="1" dirty="0">
                <a:solidFill>
                  <a:schemeClr val="bg1"/>
                </a:solidFill>
              </a:rPr>
              <a:t>2014</a:t>
            </a:r>
            <a:endParaRPr lang="en-US" sz="1100" b="1" dirty="0">
              <a:solidFill>
                <a:schemeClr val="bg1"/>
              </a:solidFill>
            </a:endParaRPr>
          </a:p>
        </p:txBody>
      </p:sp>
      <p:sp>
        <p:nvSpPr>
          <p:cNvPr id="69" name="TextBox 68">
            <a:extLst>
              <a:ext uri="{FF2B5EF4-FFF2-40B4-BE49-F238E27FC236}">
                <a16:creationId xmlns:a16="http://schemas.microsoft.com/office/drawing/2014/main" id="{112ED53C-B34B-7C4D-8447-81F83C0D91C4}"/>
              </a:ext>
            </a:extLst>
          </p:cNvPr>
          <p:cNvSpPr txBox="1"/>
          <p:nvPr/>
        </p:nvSpPr>
        <p:spPr>
          <a:xfrm>
            <a:off x="-26415" y="4377613"/>
            <a:ext cx="1215397" cy="923330"/>
          </a:xfrm>
          <a:prstGeom prst="rect">
            <a:avLst/>
          </a:prstGeom>
          <a:noFill/>
        </p:spPr>
        <p:txBody>
          <a:bodyPr wrap="none" rtlCol="0">
            <a:spAutoFit/>
          </a:bodyPr>
          <a:lstStyle/>
          <a:p>
            <a:r>
              <a:rPr lang="en-US" sz="5400" b="1" dirty="0"/>
              <a:t>E1a</a:t>
            </a:r>
            <a:endParaRPr lang="en-US" b="1" dirty="0"/>
          </a:p>
        </p:txBody>
      </p:sp>
      <p:sp>
        <p:nvSpPr>
          <p:cNvPr id="38" name="Can 37">
            <a:extLst>
              <a:ext uri="{FF2B5EF4-FFF2-40B4-BE49-F238E27FC236}">
                <a16:creationId xmlns:a16="http://schemas.microsoft.com/office/drawing/2014/main" id="{2A4F8E4F-240F-2A47-866F-BA8D6528F95D}"/>
              </a:ext>
            </a:extLst>
          </p:cNvPr>
          <p:cNvSpPr/>
          <p:nvPr/>
        </p:nvSpPr>
        <p:spPr>
          <a:xfrm>
            <a:off x="3575720" y="4221088"/>
            <a:ext cx="1296144" cy="1069234"/>
          </a:xfrm>
          <a:prstGeom prst="ca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9C282B9-ABAA-3445-8A17-B52B44A3893E}"/>
              </a:ext>
            </a:extLst>
          </p:cNvPr>
          <p:cNvSpPr txBox="1"/>
          <p:nvPr/>
        </p:nvSpPr>
        <p:spPr>
          <a:xfrm>
            <a:off x="3648452" y="4556369"/>
            <a:ext cx="1120820" cy="646331"/>
          </a:xfrm>
          <a:prstGeom prst="rect">
            <a:avLst/>
          </a:prstGeom>
          <a:noFill/>
        </p:spPr>
        <p:txBody>
          <a:bodyPr wrap="none" rtlCol="0">
            <a:spAutoFit/>
          </a:bodyPr>
          <a:lstStyle/>
          <a:p>
            <a:r>
              <a:rPr lang="en-US" sz="3600" b="1" dirty="0">
                <a:solidFill>
                  <a:schemeClr val="bg1"/>
                </a:solidFill>
              </a:rPr>
              <a:t>2015</a:t>
            </a:r>
            <a:endParaRPr lang="en-US" sz="1100" b="1" dirty="0">
              <a:solidFill>
                <a:schemeClr val="bg1"/>
              </a:solidFill>
            </a:endParaRPr>
          </a:p>
        </p:txBody>
      </p:sp>
      <p:sp>
        <p:nvSpPr>
          <p:cNvPr id="41" name="Can 40">
            <a:extLst>
              <a:ext uri="{FF2B5EF4-FFF2-40B4-BE49-F238E27FC236}">
                <a16:creationId xmlns:a16="http://schemas.microsoft.com/office/drawing/2014/main" id="{A8B92852-9B8D-B64A-AB90-0FDD874DADE6}"/>
              </a:ext>
            </a:extLst>
          </p:cNvPr>
          <p:cNvSpPr/>
          <p:nvPr/>
        </p:nvSpPr>
        <p:spPr>
          <a:xfrm>
            <a:off x="5951984" y="4231974"/>
            <a:ext cx="1296144" cy="1069234"/>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1403CD8-BEDD-7E40-856B-662B759F27E5}"/>
              </a:ext>
            </a:extLst>
          </p:cNvPr>
          <p:cNvSpPr txBox="1"/>
          <p:nvPr/>
        </p:nvSpPr>
        <p:spPr>
          <a:xfrm>
            <a:off x="6024716" y="4567255"/>
            <a:ext cx="1120820" cy="646331"/>
          </a:xfrm>
          <a:prstGeom prst="rect">
            <a:avLst/>
          </a:prstGeom>
          <a:noFill/>
        </p:spPr>
        <p:txBody>
          <a:bodyPr wrap="none" rtlCol="0">
            <a:spAutoFit/>
          </a:bodyPr>
          <a:lstStyle/>
          <a:p>
            <a:r>
              <a:rPr lang="en-US" sz="3600" b="1" dirty="0">
                <a:solidFill>
                  <a:schemeClr val="bg1"/>
                </a:solidFill>
              </a:rPr>
              <a:t>2016</a:t>
            </a:r>
            <a:endParaRPr lang="en-US" sz="1100" b="1" dirty="0">
              <a:solidFill>
                <a:schemeClr val="bg1"/>
              </a:solidFill>
            </a:endParaRPr>
          </a:p>
        </p:txBody>
      </p:sp>
      <p:sp>
        <p:nvSpPr>
          <p:cNvPr id="44" name="Can 43">
            <a:extLst>
              <a:ext uri="{FF2B5EF4-FFF2-40B4-BE49-F238E27FC236}">
                <a16:creationId xmlns:a16="http://schemas.microsoft.com/office/drawing/2014/main" id="{9432A115-2E5C-F94F-9E3F-B7DB68536523}"/>
              </a:ext>
            </a:extLst>
          </p:cNvPr>
          <p:cNvSpPr/>
          <p:nvPr/>
        </p:nvSpPr>
        <p:spPr>
          <a:xfrm>
            <a:off x="9099624" y="4228188"/>
            <a:ext cx="1296144" cy="1069234"/>
          </a:xfrm>
          <a:prstGeom prst="ca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760DF64-7066-034A-BDE6-047F7B6F8591}"/>
              </a:ext>
            </a:extLst>
          </p:cNvPr>
          <p:cNvSpPr txBox="1"/>
          <p:nvPr/>
        </p:nvSpPr>
        <p:spPr>
          <a:xfrm>
            <a:off x="9172356" y="4563469"/>
            <a:ext cx="1120820" cy="646331"/>
          </a:xfrm>
          <a:prstGeom prst="rect">
            <a:avLst/>
          </a:prstGeom>
          <a:noFill/>
        </p:spPr>
        <p:txBody>
          <a:bodyPr wrap="none" rtlCol="0">
            <a:spAutoFit/>
          </a:bodyPr>
          <a:lstStyle/>
          <a:p>
            <a:r>
              <a:rPr lang="en-US" sz="3600" b="1" dirty="0">
                <a:solidFill>
                  <a:schemeClr val="bg1"/>
                </a:solidFill>
              </a:rPr>
              <a:t>2017</a:t>
            </a:r>
            <a:endParaRPr lang="en-US" sz="1100" b="1" dirty="0">
              <a:solidFill>
                <a:schemeClr val="bg1"/>
              </a:solidFill>
            </a:endParaRPr>
          </a:p>
        </p:txBody>
      </p:sp>
      <p:sp>
        <p:nvSpPr>
          <p:cNvPr id="46" name="Up-Down Arrow 45">
            <a:extLst>
              <a:ext uri="{FF2B5EF4-FFF2-40B4-BE49-F238E27FC236}">
                <a16:creationId xmlns:a16="http://schemas.microsoft.com/office/drawing/2014/main" id="{D73E8689-6E94-694A-9CFA-F316F8C275B2}"/>
              </a:ext>
            </a:extLst>
          </p:cNvPr>
          <p:cNvSpPr/>
          <p:nvPr/>
        </p:nvSpPr>
        <p:spPr>
          <a:xfrm>
            <a:off x="1725822" y="3039701"/>
            <a:ext cx="283973" cy="710405"/>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a:extLst>
              <a:ext uri="{FF2B5EF4-FFF2-40B4-BE49-F238E27FC236}">
                <a16:creationId xmlns:a16="http://schemas.microsoft.com/office/drawing/2014/main" id="{4F92743B-98C9-7A43-8BFB-8ED45652286B}"/>
              </a:ext>
            </a:extLst>
          </p:cNvPr>
          <p:cNvSpPr/>
          <p:nvPr/>
        </p:nvSpPr>
        <p:spPr>
          <a:xfrm>
            <a:off x="4098229" y="3108694"/>
            <a:ext cx="288032" cy="641412"/>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Down Arrow 47">
            <a:extLst>
              <a:ext uri="{FF2B5EF4-FFF2-40B4-BE49-F238E27FC236}">
                <a16:creationId xmlns:a16="http://schemas.microsoft.com/office/drawing/2014/main" id="{91C5EF34-A789-1240-85D0-6D4E22C75907}"/>
              </a:ext>
            </a:extLst>
          </p:cNvPr>
          <p:cNvSpPr/>
          <p:nvPr/>
        </p:nvSpPr>
        <p:spPr>
          <a:xfrm>
            <a:off x="6406342" y="3108694"/>
            <a:ext cx="288032" cy="641412"/>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a:extLst>
              <a:ext uri="{FF2B5EF4-FFF2-40B4-BE49-F238E27FC236}">
                <a16:creationId xmlns:a16="http://schemas.microsoft.com/office/drawing/2014/main" id="{E935C649-AA48-4840-864D-6A48764078E2}"/>
              </a:ext>
            </a:extLst>
          </p:cNvPr>
          <p:cNvSpPr/>
          <p:nvPr/>
        </p:nvSpPr>
        <p:spPr>
          <a:xfrm>
            <a:off x="9552384" y="3104270"/>
            <a:ext cx="288032" cy="641412"/>
          </a:xfrm>
          <a:prstGeom prst="upDownArrow">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Up-Down Arrow 49">
            <a:extLst>
              <a:ext uri="{FF2B5EF4-FFF2-40B4-BE49-F238E27FC236}">
                <a16:creationId xmlns:a16="http://schemas.microsoft.com/office/drawing/2014/main" id="{62C46480-85F0-EC4E-A5F5-E3E48D260B3B}"/>
              </a:ext>
            </a:extLst>
          </p:cNvPr>
          <p:cNvSpPr/>
          <p:nvPr/>
        </p:nvSpPr>
        <p:spPr>
          <a:xfrm rot="2551719">
            <a:off x="2731591" y="2247756"/>
            <a:ext cx="320805" cy="1673237"/>
          </a:xfrm>
          <a:prstGeom prst="upDownArrow">
            <a:avLst/>
          </a:prstGeom>
          <a:solidFill>
            <a:schemeClr val="bg1">
              <a:lumMod val="85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p-Down Arrow 50">
            <a:extLst>
              <a:ext uri="{FF2B5EF4-FFF2-40B4-BE49-F238E27FC236}">
                <a16:creationId xmlns:a16="http://schemas.microsoft.com/office/drawing/2014/main" id="{F5AF61B6-583E-E64F-8684-BB1407064A07}"/>
              </a:ext>
            </a:extLst>
          </p:cNvPr>
          <p:cNvSpPr/>
          <p:nvPr/>
        </p:nvSpPr>
        <p:spPr>
          <a:xfrm rot="2551719">
            <a:off x="5075492" y="2389997"/>
            <a:ext cx="405526" cy="1551293"/>
          </a:xfrm>
          <a:prstGeom prst="upDownArrow">
            <a:avLst/>
          </a:prstGeom>
          <a:solidFill>
            <a:schemeClr val="bg1">
              <a:lumMod val="85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Down Arrow 59">
            <a:extLst>
              <a:ext uri="{FF2B5EF4-FFF2-40B4-BE49-F238E27FC236}">
                <a16:creationId xmlns:a16="http://schemas.microsoft.com/office/drawing/2014/main" id="{C2DD9AD5-BEE4-9B4E-B3BB-C976270F6BFF}"/>
              </a:ext>
            </a:extLst>
          </p:cNvPr>
          <p:cNvSpPr/>
          <p:nvPr/>
        </p:nvSpPr>
        <p:spPr>
          <a:xfrm rot="2551719">
            <a:off x="7557103" y="1944175"/>
            <a:ext cx="552187" cy="2121711"/>
          </a:xfrm>
          <a:prstGeom prst="upDownArrow">
            <a:avLst/>
          </a:prstGeom>
          <a:solidFill>
            <a:schemeClr val="bg1">
              <a:lumMod val="85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an 63">
            <a:extLst>
              <a:ext uri="{FF2B5EF4-FFF2-40B4-BE49-F238E27FC236}">
                <a16:creationId xmlns:a16="http://schemas.microsoft.com/office/drawing/2014/main" id="{E151C7B7-98E9-F646-B8EC-24B74F88D4B5}"/>
              </a:ext>
            </a:extLst>
          </p:cNvPr>
          <p:cNvSpPr/>
          <p:nvPr/>
        </p:nvSpPr>
        <p:spPr>
          <a:xfrm>
            <a:off x="9048530" y="1523599"/>
            <a:ext cx="1296144" cy="1088504"/>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an 64">
            <a:extLst>
              <a:ext uri="{FF2B5EF4-FFF2-40B4-BE49-F238E27FC236}">
                <a16:creationId xmlns:a16="http://schemas.microsoft.com/office/drawing/2014/main" id="{73657651-2DDF-7E48-B4BF-D3ADC1643F22}"/>
              </a:ext>
            </a:extLst>
          </p:cNvPr>
          <p:cNvSpPr/>
          <p:nvPr/>
        </p:nvSpPr>
        <p:spPr>
          <a:xfrm>
            <a:off x="9048328" y="1321368"/>
            <a:ext cx="1296144" cy="108850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an 65">
            <a:extLst>
              <a:ext uri="{FF2B5EF4-FFF2-40B4-BE49-F238E27FC236}">
                <a16:creationId xmlns:a16="http://schemas.microsoft.com/office/drawing/2014/main" id="{6AA04487-1104-5D43-A576-7D29418F9D5D}"/>
              </a:ext>
            </a:extLst>
          </p:cNvPr>
          <p:cNvSpPr/>
          <p:nvPr/>
        </p:nvSpPr>
        <p:spPr>
          <a:xfrm>
            <a:off x="9048328" y="1088576"/>
            <a:ext cx="1296144" cy="1200134"/>
          </a:xfrm>
          <a:prstGeom prst="ca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an 66">
            <a:extLst>
              <a:ext uri="{FF2B5EF4-FFF2-40B4-BE49-F238E27FC236}">
                <a16:creationId xmlns:a16="http://schemas.microsoft.com/office/drawing/2014/main" id="{E3974CE2-A2D9-C642-8B1D-72D2D24368D4}"/>
              </a:ext>
            </a:extLst>
          </p:cNvPr>
          <p:cNvSpPr/>
          <p:nvPr/>
        </p:nvSpPr>
        <p:spPr>
          <a:xfrm>
            <a:off x="9048328" y="1105345"/>
            <a:ext cx="1296144" cy="879490"/>
          </a:xfrm>
          <a:prstGeom prst="ca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n 71">
            <a:extLst>
              <a:ext uri="{FF2B5EF4-FFF2-40B4-BE49-F238E27FC236}">
                <a16:creationId xmlns:a16="http://schemas.microsoft.com/office/drawing/2014/main" id="{ED6985AC-BAAE-7D46-B4CC-5A58CE34EE24}"/>
              </a:ext>
            </a:extLst>
          </p:cNvPr>
          <p:cNvSpPr/>
          <p:nvPr/>
        </p:nvSpPr>
        <p:spPr>
          <a:xfrm>
            <a:off x="9048328" y="1105344"/>
            <a:ext cx="1296144" cy="70858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BCCD7366-2F8A-FE4F-A1D8-9C76FB815A05}"/>
              </a:ext>
            </a:extLst>
          </p:cNvPr>
          <p:cNvSpPr txBox="1"/>
          <p:nvPr/>
        </p:nvSpPr>
        <p:spPr>
          <a:xfrm>
            <a:off x="9461766" y="1160584"/>
            <a:ext cx="620683" cy="923330"/>
          </a:xfrm>
          <a:prstGeom prst="rect">
            <a:avLst/>
          </a:prstGeom>
          <a:noFill/>
        </p:spPr>
        <p:txBody>
          <a:bodyPr wrap="none" rtlCol="0">
            <a:spAutoFit/>
          </a:bodyPr>
          <a:lstStyle/>
          <a:p>
            <a:r>
              <a:rPr lang="en-US" sz="5400" b="1" dirty="0">
                <a:solidFill>
                  <a:schemeClr val="bg1"/>
                </a:solidFill>
              </a:rPr>
              <a:t>D</a:t>
            </a:r>
            <a:endParaRPr lang="en-US" b="1" dirty="0">
              <a:solidFill>
                <a:schemeClr val="bg1"/>
              </a:solidFill>
            </a:endParaRPr>
          </a:p>
        </p:txBody>
      </p:sp>
      <p:sp>
        <p:nvSpPr>
          <p:cNvPr id="52" name="Up-Down Arrow 51">
            <a:extLst>
              <a:ext uri="{FF2B5EF4-FFF2-40B4-BE49-F238E27FC236}">
                <a16:creationId xmlns:a16="http://schemas.microsoft.com/office/drawing/2014/main" id="{294B1B69-F839-324D-B0D5-1CED8F4499DC}"/>
              </a:ext>
            </a:extLst>
          </p:cNvPr>
          <p:cNvSpPr/>
          <p:nvPr/>
        </p:nvSpPr>
        <p:spPr>
          <a:xfrm rot="5400000">
            <a:off x="2924902" y="1250139"/>
            <a:ext cx="254488" cy="854034"/>
          </a:xfrm>
          <a:prstGeom prst="upDownArrow">
            <a:avLst/>
          </a:prstGeom>
          <a:solidFill>
            <a:schemeClr val="bg1">
              <a:lumMod val="85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Down Arrow 52">
            <a:extLst>
              <a:ext uri="{FF2B5EF4-FFF2-40B4-BE49-F238E27FC236}">
                <a16:creationId xmlns:a16="http://schemas.microsoft.com/office/drawing/2014/main" id="{18560147-C67D-D949-909F-87B8E53A8ECB}"/>
              </a:ext>
            </a:extLst>
          </p:cNvPr>
          <p:cNvSpPr/>
          <p:nvPr/>
        </p:nvSpPr>
        <p:spPr>
          <a:xfrm rot="5400000">
            <a:off x="5303507" y="1282589"/>
            <a:ext cx="219677" cy="791793"/>
          </a:xfrm>
          <a:prstGeom prst="upDownArrow">
            <a:avLst/>
          </a:prstGeom>
          <a:solidFill>
            <a:schemeClr val="bg1">
              <a:lumMod val="85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Up-Down Arrow 53">
            <a:extLst>
              <a:ext uri="{FF2B5EF4-FFF2-40B4-BE49-F238E27FC236}">
                <a16:creationId xmlns:a16="http://schemas.microsoft.com/office/drawing/2014/main" id="{7263AC41-876A-0A49-A401-A7C6FD7262C7}"/>
              </a:ext>
            </a:extLst>
          </p:cNvPr>
          <p:cNvSpPr/>
          <p:nvPr/>
        </p:nvSpPr>
        <p:spPr>
          <a:xfrm rot="5400000">
            <a:off x="7972048" y="1137017"/>
            <a:ext cx="332378" cy="1082939"/>
          </a:xfrm>
          <a:prstGeom prst="upDownArrow">
            <a:avLst/>
          </a:prstGeom>
          <a:solidFill>
            <a:schemeClr val="bg1">
              <a:lumMod val="85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F8C253B0-8695-2646-84C4-EF7F775D5FA8}"/>
              </a:ext>
            </a:extLst>
          </p:cNvPr>
          <p:cNvPicPr>
            <a:picLocks noChangeAspect="1"/>
          </p:cNvPicPr>
          <p:nvPr/>
        </p:nvPicPr>
        <p:blipFill rotWithShape="1">
          <a:blip r:embed="rId2">
            <a:extLst>
              <a:ext uri="{28A0092B-C50C-407E-A947-70E740481C1C}">
                <a14:useLocalDpi xmlns:a14="http://schemas.microsoft.com/office/drawing/2010/main" val="0"/>
              </a:ext>
            </a:extLst>
          </a:blip>
          <a:srcRect l="4853"/>
          <a:stretch/>
        </p:blipFill>
        <p:spPr>
          <a:xfrm>
            <a:off x="10651114" y="-4259"/>
            <a:ext cx="1540886" cy="1608380"/>
          </a:xfrm>
          <a:prstGeom prst="rect">
            <a:avLst/>
          </a:prstGeom>
        </p:spPr>
      </p:pic>
    </p:spTree>
    <p:extLst>
      <p:ext uri="{BB962C8B-B14F-4D97-AF65-F5344CB8AC3E}">
        <p14:creationId xmlns:p14="http://schemas.microsoft.com/office/powerpoint/2010/main" val="252605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on dataset D			</a:t>
            </a:r>
            <a:r>
              <a:rPr lang="en-GB" i="1" dirty="0">
                <a:solidFill>
                  <a:srgbClr val="FF0000"/>
                </a:solidFill>
              </a:rPr>
              <a:t>if possible!</a:t>
            </a:r>
            <a:endParaRPr lang="en-GB" dirty="0"/>
          </a:p>
        </p:txBody>
      </p:sp>
      <p:sp>
        <p:nvSpPr>
          <p:cNvPr id="5" name="Content Placeholder 2"/>
          <p:cNvSpPr>
            <a:spLocks noGrp="1"/>
          </p:cNvSpPr>
          <p:nvPr>
            <p:ph sz="quarter" idx="13"/>
          </p:nvPr>
        </p:nvSpPr>
        <p:spPr>
          <a:xfrm>
            <a:off x="468313" y="831031"/>
            <a:ext cx="11245850" cy="3759200"/>
          </a:xfrm>
        </p:spPr>
        <p:txBody>
          <a:bodyPr/>
          <a:lstStyle/>
          <a:p>
            <a:r>
              <a:rPr lang="en-GB" dirty="0"/>
              <a:t>Improvements on dataflow D to ensure full reporting (compared to previous deliveries)</a:t>
            </a:r>
          </a:p>
          <a:p>
            <a:endParaRPr lang="en-GB" dirty="0"/>
          </a:p>
          <a:p>
            <a:r>
              <a:rPr lang="en-GB" dirty="0"/>
              <a:t>Cross-check between element (</a:t>
            </a:r>
            <a:r>
              <a:rPr lang="en-GB" dirty="0" err="1"/>
              <a:t>ef:supercedes</a:t>
            </a:r>
            <a:r>
              <a:rPr lang="en-GB" dirty="0"/>
              <a:t>) and </a:t>
            </a:r>
            <a:r>
              <a:rPr lang="en-GB" dirty="0" err="1"/>
              <a:t>samplingPoint</a:t>
            </a:r>
            <a:r>
              <a:rPr lang="en-GB" dirty="0"/>
              <a:t> id</a:t>
            </a:r>
          </a:p>
          <a:p>
            <a:endParaRPr lang="en-GB" dirty="0"/>
          </a:p>
          <a:p>
            <a:pPr lvl="1"/>
            <a:endParaRPr lang="en-GB" dirty="0"/>
          </a:p>
        </p:txBody>
      </p:sp>
    </p:spTree>
    <p:extLst>
      <p:ext uri="{BB962C8B-B14F-4D97-AF65-F5344CB8AC3E}">
        <p14:creationId xmlns:p14="http://schemas.microsoft.com/office/powerpoint/2010/main" val="25535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on E1a</a:t>
            </a:r>
          </a:p>
        </p:txBody>
      </p:sp>
      <p:sp>
        <p:nvSpPr>
          <p:cNvPr id="5" name="Content Placeholder 2"/>
          <p:cNvSpPr>
            <a:spLocks noGrp="1"/>
          </p:cNvSpPr>
          <p:nvPr>
            <p:ph sz="quarter" idx="13"/>
          </p:nvPr>
        </p:nvSpPr>
        <p:spPr>
          <a:xfrm>
            <a:off x="468313" y="831031"/>
            <a:ext cx="11245850" cy="3759200"/>
          </a:xfrm>
        </p:spPr>
        <p:txBody>
          <a:bodyPr/>
          <a:lstStyle/>
          <a:p>
            <a:r>
              <a:rPr lang="en-GB" dirty="0"/>
              <a:t>Automatic QA attempts to catch errors/bugs before processing data (on-going improvements)</a:t>
            </a:r>
          </a:p>
          <a:p>
            <a:endParaRPr lang="en-GB" dirty="0"/>
          </a:p>
          <a:p>
            <a:endParaRPr lang="en-GB" dirty="0"/>
          </a:p>
        </p:txBody>
      </p:sp>
      <p:pic>
        <p:nvPicPr>
          <p:cNvPr id="4" name="Picture 3">
            <a:extLst>
              <a:ext uri="{FF2B5EF4-FFF2-40B4-BE49-F238E27FC236}">
                <a16:creationId xmlns:a16="http://schemas.microsoft.com/office/drawing/2014/main" id="{BDF23AE6-7E50-1E40-B164-B8EB801E2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8361"/>
            <a:ext cx="12219549" cy="3887449"/>
          </a:xfrm>
          <a:prstGeom prst="rect">
            <a:avLst/>
          </a:prstGeom>
        </p:spPr>
      </p:pic>
    </p:spTree>
    <p:extLst>
      <p:ext uri="{BB962C8B-B14F-4D97-AF65-F5344CB8AC3E}">
        <p14:creationId xmlns:p14="http://schemas.microsoft.com/office/powerpoint/2010/main" val="17107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on E1a (pending improvements on QA/QC)</a:t>
            </a:r>
          </a:p>
        </p:txBody>
      </p:sp>
      <p:sp>
        <p:nvSpPr>
          <p:cNvPr id="5" name="Content Placeholder 2"/>
          <p:cNvSpPr>
            <a:spLocks noGrp="1"/>
          </p:cNvSpPr>
          <p:nvPr>
            <p:ph sz="quarter" idx="13"/>
          </p:nvPr>
        </p:nvSpPr>
        <p:spPr>
          <a:xfrm>
            <a:off x="468313" y="831031"/>
            <a:ext cx="11245850" cy="3759200"/>
          </a:xfrm>
        </p:spPr>
        <p:txBody>
          <a:bodyPr/>
          <a:lstStyle/>
          <a:p>
            <a:endParaRPr lang="en-GB" dirty="0"/>
          </a:p>
          <a:p>
            <a:r>
              <a:rPr lang="en-GB" dirty="0"/>
              <a:t>E30 to take into account general ranges</a:t>
            </a:r>
          </a:p>
          <a:p>
            <a:r>
              <a:rPr lang="en-GB" dirty="0"/>
              <a:t>E30b takes into account country specific ranges</a:t>
            </a:r>
          </a:p>
          <a:p>
            <a:endParaRPr lang="en-GB" dirty="0"/>
          </a:p>
          <a:p>
            <a:r>
              <a:rPr lang="es-ES" dirty="0" err="1"/>
              <a:t>Both</a:t>
            </a:r>
            <a:r>
              <a:rPr lang="es-ES" dirty="0"/>
              <a:t> </a:t>
            </a:r>
            <a:r>
              <a:rPr lang="es-ES" dirty="0" err="1"/>
              <a:t>should</a:t>
            </a:r>
            <a:r>
              <a:rPr lang="es-ES" dirty="0"/>
              <a:t> be </a:t>
            </a:r>
            <a:r>
              <a:rPr lang="es-ES" dirty="0" err="1"/>
              <a:t>merge</a:t>
            </a:r>
            <a:r>
              <a:rPr lang="es-ES" dirty="0"/>
              <a:t> </a:t>
            </a:r>
            <a:r>
              <a:rPr lang="es-ES" dirty="0" err="1"/>
              <a:t>into</a:t>
            </a:r>
            <a:r>
              <a:rPr lang="es-ES" dirty="0"/>
              <a:t> </a:t>
            </a:r>
            <a:r>
              <a:rPr lang="es-ES" dirty="0" err="1"/>
              <a:t>one</a:t>
            </a:r>
            <a:endParaRPr lang="en-GB" dirty="0"/>
          </a:p>
        </p:txBody>
      </p:sp>
    </p:spTree>
    <p:extLst>
      <p:ext uri="{BB962C8B-B14F-4D97-AF65-F5344CB8AC3E}">
        <p14:creationId xmlns:p14="http://schemas.microsoft.com/office/powerpoint/2010/main" val="11190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on E1a (pending improvements on QA/QC)</a:t>
            </a:r>
          </a:p>
        </p:txBody>
      </p:sp>
      <p:sp>
        <p:nvSpPr>
          <p:cNvPr id="5" name="Content Placeholder 2"/>
          <p:cNvSpPr>
            <a:spLocks noGrp="1"/>
          </p:cNvSpPr>
          <p:nvPr>
            <p:ph sz="quarter" idx="13"/>
          </p:nvPr>
        </p:nvSpPr>
        <p:spPr>
          <a:xfrm>
            <a:off x="468313" y="831031"/>
            <a:ext cx="11245850" cy="3759200"/>
          </a:xfrm>
        </p:spPr>
        <p:txBody>
          <a:bodyPr/>
          <a:lstStyle/>
          <a:p>
            <a:endParaRPr lang="en-GB" dirty="0"/>
          </a:p>
          <a:p>
            <a:r>
              <a:rPr lang="en-GB" dirty="0"/>
              <a:t>Statistical checks on CDR:</a:t>
            </a:r>
          </a:p>
          <a:p>
            <a:pPr lvl="1"/>
            <a:r>
              <a:rPr lang="en-GB" b="1" dirty="0"/>
              <a:t>E33 </a:t>
            </a:r>
            <a:r>
              <a:rPr lang="en-US" dirty="0"/>
              <a:t>Check the average of valid data is NOT 0 or negative</a:t>
            </a:r>
          </a:p>
          <a:p>
            <a:pPr lvl="1"/>
            <a:r>
              <a:rPr lang="en-US" b="1" dirty="0"/>
              <a:t>E34</a:t>
            </a:r>
            <a:r>
              <a:rPr lang="en-US" dirty="0"/>
              <a:t> The average of valid data is NOT 1/3 lower/higher compared to previous calculated mean for same SPO</a:t>
            </a:r>
          </a:p>
          <a:p>
            <a:r>
              <a:rPr lang="en-US" dirty="0"/>
              <a:t>Improvement on E34 is needed for low values</a:t>
            </a:r>
            <a:endParaRPr lang="en-GB" dirty="0"/>
          </a:p>
        </p:txBody>
      </p:sp>
    </p:spTree>
    <p:extLst>
      <p:ext uri="{BB962C8B-B14F-4D97-AF65-F5344CB8AC3E}">
        <p14:creationId xmlns:p14="http://schemas.microsoft.com/office/powerpoint/2010/main" val="3722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Automatic checks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0" y="1825053"/>
            <a:ext cx="11021786" cy="3429000"/>
          </a:xfrm>
          <a:prstGeom prst="rect">
            <a:avLst/>
          </a:prstGeom>
        </p:spPr>
      </p:pic>
    </p:spTree>
    <p:extLst>
      <p:ext uri="{BB962C8B-B14F-4D97-AF65-F5344CB8AC3E}">
        <p14:creationId xmlns:p14="http://schemas.microsoft.com/office/powerpoint/2010/main" val="1293438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for next September 	</a:t>
            </a:r>
            <a:r>
              <a:rPr lang="en-GB" i="1" dirty="0">
                <a:solidFill>
                  <a:srgbClr val="FF0000"/>
                </a:solidFill>
              </a:rPr>
              <a:t>if possible!</a:t>
            </a:r>
          </a:p>
        </p:txBody>
      </p:sp>
      <p:sp>
        <p:nvSpPr>
          <p:cNvPr id="5" name="Content Placeholder 2"/>
          <p:cNvSpPr>
            <a:spLocks noGrp="1"/>
          </p:cNvSpPr>
          <p:nvPr>
            <p:ph sz="quarter" idx="13"/>
          </p:nvPr>
        </p:nvSpPr>
        <p:spPr>
          <a:xfrm>
            <a:off x="468313" y="1340768"/>
            <a:ext cx="11245850" cy="3759200"/>
          </a:xfrm>
        </p:spPr>
        <p:txBody>
          <a:bodyPr/>
          <a:lstStyle/>
          <a:p>
            <a:r>
              <a:rPr lang="en-GB" dirty="0"/>
              <a:t>In Zone (B)</a:t>
            </a:r>
          </a:p>
          <a:p>
            <a:pPr lvl="1"/>
            <a:r>
              <a:rPr lang="en-US" sz="2800" dirty="0"/>
              <a:t>&lt;</a:t>
            </a:r>
            <a:r>
              <a:rPr lang="en-US" sz="2800" dirty="0" err="1"/>
              <a:t>gml:beginPosition</a:t>
            </a:r>
            <a:r>
              <a:rPr lang="en-US" sz="2800" dirty="0"/>
              <a:t>&gt;2001-01-01T01:00+01:00&lt;/</a:t>
            </a:r>
            <a:r>
              <a:rPr lang="en-US" sz="2800" dirty="0" err="1"/>
              <a:t>gml:beginPosition</a:t>
            </a:r>
            <a:r>
              <a:rPr lang="en-US" sz="2800" dirty="0"/>
              <a:t>&gt;</a:t>
            </a:r>
          </a:p>
          <a:p>
            <a:pPr lvl="1"/>
            <a:endParaRPr lang="en-GB" dirty="0"/>
          </a:p>
          <a:p>
            <a:pPr lvl="1"/>
            <a:r>
              <a:rPr lang="en-GB" dirty="0"/>
              <a:t>Remember to check geometries in DRAFT</a:t>
            </a:r>
          </a:p>
        </p:txBody>
      </p:sp>
    </p:spTree>
    <p:extLst>
      <p:ext uri="{BB962C8B-B14F-4D97-AF65-F5344CB8AC3E}">
        <p14:creationId xmlns:p14="http://schemas.microsoft.com/office/powerpoint/2010/main" val="2872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for next September 	</a:t>
            </a:r>
            <a:r>
              <a:rPr lang="en-GB" i="1" dirty="0">
                <a:solidFill>
                  <a:srgbClr val="FF0000"/>
                </a:solidFill>
              </a:rPr>
              <a:t>if possible!</a:t>
            </a:r>
          </a:p>
        </p:txBody>
      </p:sp>
      <p:sp>
        <p:nvSpPr>
          <p:cNvPr id="5" name="Content Placeholder 2"/>
          <p:cNvSpPr>
            <a:spLocks noGrp="1"/>
          </p:cNvSpPr>
          <p:nvPr>
            <p:ph sz="quarter" idx="13"/>
          </p:nvPr>
        </p:nvSpPr>
        <p:spPr>
          <a:xfrm>
            <a:off x="468313" y="1340768"/>
            <a:ext cx="11245850" cy="3759200"/>
          </a:xfrm>
        </p:spPr>
        <p:txBody>
          <a:bodyPr/>
          <a:lstStyle/>
          <a:p>
            <a:r>
              <a:rPr lang="en-GB" dirty="0"/>
              <a:t>In Assessment Regime (C)</a:t>
            </a:r>
          </a:p>
          <a:p>
            <a:pPr lvl="1"/>
            <a:r>
              <a:rPr lang="en-US" dirty="0"/>
              <a:t>Compare Assessment Regime with Preliminary Assessment Regime for same year</a:t>
            </a:r>
            <a:endParaRPr lang="en-GB" sz="4400" dirty="0"/>
          </a:p>
          <a:p>
            <a:pPr lvl="2"/>
            <a:r>
              <a:rPr lang="en-GB" dirty="0"/>
              <a:t>Are the same Assessment Method(s) used?</a:t>
            </a:r>
          </a:p>
          <a:p>
            <a:pPr lvl="2"/>
            <a:r>
              <a:rPr lang="en-GB" dirty="0"/>
              <a:t>Has the Assessment type changed?</a:t>
            </a:r>
          </a:p>
        </p:txBody>
      </p:sp>
    </p:spTree>
    <p:extLst>
      <p:ext uri="{BB962C8B-B14F-4D97-AF65-F5344CB8AC3E}">
        <p14:creationId xmlns:p14="http://schemas.microsoft.com/office/powerpoint/2010/main" val="21164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for next September 	</a:t>
            </a:r>
            <a:r>
              <a:rPr lang="en-GB" i="1" dirty="0">
                <a:solidFill>
                  <a:srgbClr val="FF0000"/>
                </a:solidFill>
              </a:rPr>
              <a:t>if possible!</a:t>
            </a:r>
          </a:p>
        </p:txBody>
      </p:sp>
      <p:sp>
        <p:nvSpPr>
          <p:cNvPr id="5" name="Content Placeholder 2"/>
          <p:cNvSpPr>
            <a:spLocks noGrp="1"/>
          </p:cNvSpPr>
          <p:nvPr>
            <p:ph sz="quarter" idx="13"/>
          </p:nvPr>
        </p:nvSpPr>
        <p:spPr>
          <a:xfrm>
            <a:off x="468313" y="831031"/>
            <a:ext cx="11245850" cy="3759200"/>
          </a:xfrm>
        </p:spPr>
        <p:txBody>
          <a:bodyPr/>
          <a:lstStyle/>
          <a:p>
            <a:r>
              <a:rPr lang="en-GB" sz="4400" dirty="0" err="1"/>
              <a:t>SamplingPoint</a:t>
            </a:r>
            <a:r>
              <a:rPr lang="en-GB" sz="4400" dirty="0"/>
              <a:t> D &amp; E1a</a:t>
            </a:r>
          </a:p>
          <a:p>
            <a:pPr lvl="1"/>
            <a:r>
              <a:rPr lang="es-ES" sz="3200" dirty="0" err="1"/>
              <a:t>On-going</a:t>
            </a:r>
            <a:r>
              <a:rPr lang="es-ES" sz="3200" dirty="0"/>
              <a:t> </a:t>
            </a:r>
          </a:p>
          <a:p>
            <a:pPr lvl="1"/>
            <a:r>
              <a:rPr lang="es-ES" sz="3200" dirty="0" err="1"/>
              <a:t>Improvements</a:t>
            </a:r>
            <a:r>
              <a:rPr lang="es-ES" sz="3200" dirty="0"/>
              <a:t> </a:t>
            </a:r>
            <a:r>
              <a:rPr lang="es-ES" sz="3200" dirty="0" err="1"/>
              <a:t>if</a:t>
            </a:r>
            <a:r>
              <a:rPr lang="es-ES" sz="3200" dirty="0"/>
              <a:t> EEA-ETC/ACM </a:t>
            </a:r>
            <a:r>
              <a:rPr lang="es-ES" sz="3200" dirty="0" err="1"/>
              <a:t>identify</a:t>
            </a:r>
            <a:r>
              <a:rPr lang="es-ES" sz="3200" dirty="0"/>
              <a:t> </a:t>
            </a:r>
            <a:r>
              <a:rPr lang="es-ES" sz="3200" dirty="0" err="1"/>
              <a:t>issues</a:t>
            </a:r>
            <a:r>
              <a:rPr lang="es-ES" sz="3200" dirty="0"/>
              <a:t> </a:t>
            </a:r>
            <a:r>
              <a:rPr lang="es-ES" sz="3200" dirty="0" err="1"/>
              <a:t>during</a:t>
            </a:r>
            <a:r>
              <a:rPr lang="es-ES" sz="3200" dirty="0"/>
              <a:t> </a:t>
            </a:r>
            <a:r>
              <a:rPr lang="es-ES" sz="3200" dirty="0" err="1"/>
              <a:t>aggregation</a:t>
            </a:r>
            <a:r>
              <a:rPr lang="es-ES" sz="3200" dirty="0"/>
              <a:t> &amp; </a:t>
            </a:r>
            <a:r>
              <a:rPr lang="es-ES" sz="3200" dirty="0" err="1"/>
              <a:t>processing</a:t>
            </a:r>
            <a:endParaRPr lang="en-GB" sz="4000" dirty="0"/>
          </a:p>
        </p:txBody>
      </p:sp>
    </p:spTree>
    <p:extLst>
      <p:ext uri="{BB962C8B-B14F-4D97-AF65-F5344CB8AC3E}">
        <p14:creationId xmlns:p14="http://schemas.microsoft.com/office/powerpoint/2010/main" val="35232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for next September 	</a:t>
            </a:r>
            <a:r>
              <a:rPr lang="en-GB" i="1" dirty="0">
                <a:solidFill>
                  <a:srgbClr val="FF0000"/>
                </a:solidFill>
              </a:rPr>
              <a:t>if possible!</a:t>
            </a:r>
          </a:p>
        </p:txBody>
      </p:sp>
      <p:sp>
        <p:nvSpPr>
          <p:cNvPr id="5" name="Content Placeholder 2"/>
          <p:cNvSpPr>
            <a:spLocks noGrp="1"/>
          </p:cNvSpPr>
          <p:nvPr>
            <p:ph sz="quarter" idx="13"/>
          </p:nvPr>
        </p:nvSpPr>
        <p:spPr>
          <a:xfrm>
            <a:off x="468313" y="831031"/>
            <a:ext cx="11245850" cy="3759200"/>
          </a:xfrm>
        </p:spPr>
        <p:txBody>
          <a:bodyPr/>
          <a:lstStyle/>
          <a:p>
            <a:r>
              <a:rPr lang="en-GB" dirty="0"/>
              <a:t>E1b check to fully link to D1b</a:t>
            </a:r>
          </a:p>
          <a:p>
            <a:pPr lvl="1"/>
            <a:r>
              <a:rPr lang="en-GB" dirty="0"/>
              <a:t>Please submit models/objects via D1b</a:t>
            </a:r>
          </a:p>
          <a:p>
            <a:endParaRPr lang="en-GB" dirty="0"/>
          </a:p>
          <a:p>
            <a:r>
              <a:rPr lang="en-GB" dirty="0"/>
              <a:t>Possible new checks as E1b are processed</a:t>
            </a:r>
          </a:p>
          <a:p>
            <a:pPr lvl="1"/>
            <a:r>
              <a:rPr lang="en-GB" dirty="0"/>
              <a:t>Projections might need to go into </a:t>
            </a:r>
            <a:r>
              <a:rPr lang="en-GB" dirty="0" err="1"/>
              <a:t>codelist</a:t>
            </a:r>
            <a:endParaRPr lang="en-GB" dirty="0"/>
          </a:p>
          <a:p>
            <a:pPr lvl="1"/>
            <a:r>
              <a:rPr lang="en-GB" dirty="0"/>
              <a:t>…</a:t>
            </a:r>
          </a:p>
          <a:p>
            <a:pPr lvl="1"/>
            <a:endParaRPr lang="en-GB" dirty="0"/>
          </a:p>
        </p:txBody>
      </p:sp>
    </p:spTree>
    <p:extLst>
      <p:ext uri="{BB962C8B-B14F-4D97-AF65-F5344CB8AC3E}">
        <p14:creationId xmlns:p14="http://schemas.microsoft.com/office/powerpoint/2010/main" val="45027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Improve for next September 	</a:t>
            </a:r>
            <a:r>
              <a:rPr lang="en-GB" i="1" dirty="0">
                <a:solidFill>
                  <a:srgbClr val="FF0000"/>
                </a:solidFill>
              </a:rPr>
              <a:t>if possible!</a:t>
            </a:r>
          </a:p>
        </p:txBody>
      </p:sp>
      <p:sp>
        <p:nvSpPr>
          <p:cNvPr id="5" name="Content Placeholder 2"/>
          <p:cNvSpPr>
            <a:spLocks noGrp="1"/>
          </p:cNvSpPr>
          <p:nvPr>
            <p:ph sz="quarter" idx="13"/>
          </p:nvPr>
        </p:nvSpPr>
        <p:spPr>
          <a:xfrm>
            <a:off x="468313" y="831031"/>
            <a:ext cx="11245850" cy="3759200"/>
          </a:xfrm>
        </p:spPr>
        <p:txBody>
          <a:bodyPr/>
          <a:lstStyle/>
          <a:p>
            <a:r>
              <a:rPr lang="en-GB" dirty="0"/>
              <a:t>Attainment G</a:t>
            </a:r>
          </a:p>
          <a:p>
            <a:pPr lvl="1"/>
            <a:r>
              <a:rPr lang="en-GB" dirty="0"/>
              <a:t>Check that E1a &amp; E1b data has been submitted according to latest C</a:t>
            </a:r>
          </a:p>
          <a:p>
            <a:pPr lvl="1"/>
            <a:endParaRPr lang="en-GB" dirty="0"/>
          </a:p>
        </p:txBody>
      </p:sp>
    </p:spTree>
    <p:extLst>
      <p:ext uri="{BB962C8B-B14F-4D97-AF65-F5344CB8AC3E}">
        <p14:creationId xmlns:p14="http://schemas.microsoft.com/office/powerpoint/2010/main" val="9714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Update on H-K</a:t>
            </a:r>
            <a:endParaRPr lang="en-GB" i="1" dirty="0">
              <a:solidFill>
                <a:srgbClr val="FF0000"/>
              </a:solidFill>
            </a:endParaRPr>
          </a:p>
        </p:txBody>
      </p:sp>
      <p:sp>
        <p:nvSpPr>
          <p:cNvPr id="5" name="Content Placeholder 2"/>
          <p:cNvSpPr>
            <a:spLocks noGrp="1"/>
          </p:cNvSpPr>
          <p:nvPr>
            <p:ph sz="quarter" idx="13"/>
          </p:nvPr>
        </p:nvSpPr>
        <p:spPr>
          <a:xfrm>
            <a:off x="468313" y="831031"/>
            <a:ext cx="11245850" cy="3759200"/>
          </a:xfrm>
        </p:spPr>
        <p:txBody>
          <a:bodyPr/>
          <a:lstStyle/>
          <a:p>
            <a:r>
              <a:rPr lang="en-GB" dirty="0"/>
              <a:t>ETC/ACM identified checks for H-K</a:t>
            </a:r>
          </a:p>
          <a:p>
            <a:r>
              <a:rPr lang="en-GB" dirty="0"/>
              <a:t>H-K checks uploaded at </a:t>
            </a:r>
            <a:r>
              <a:rPr lang="en-GB" dirty="0">
                <a:hlinkClick r:id="rId2"/>
              </a:rPr>
              <a:t>https://dd.eionet.europa.eu/vocabulary/aq/cdrqaqc/view</a:t>
            </a:r>
            <a:endParaRPr lang="en-GB" dirty="0"/>
          </a:p>
          <a:p>
            <a:endParaRPr lang="en-GB" dirty="0"/>
          </a:p>
          <a:p>
            <a:pPr marL="0" indent="0">
              <a:buNone/>
            </a:pPr>
            <a:endParaRPr lang="en-GB" dirty="0"/>
          </a:p>
          <a:p>
            <a:pPr lvl="1"/>
            <a:endParaRPr lang="en-GB" dirty="0"/>
          </a:p>
        </p:txBody>
      </p:sp>
    </p:spTree>
    <p:extLst>
      <p:ext uri="{BB962C8B-B14F-4D97-AF65-F5344CB8AC3E}">
        <p14:creationId xmlns:p14="http://schemas.microsoft.com/office/powerpoint/2010/main" val="16105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Update on H-K</a:t>
            </a:r>
            <a:endParaRPr lang="en-GB" i="1" dirty="0">
              <a:solidFill>
                <a:srgbClr val="FF0000"/>
              </a:solidFill>
            </a:endParaRPr>
          </a:p>
        </p:txBody>
      </p:sp>
      <p:sp>
        <p:nvSpPr>
          <p:cNvPr id="5" name="Content Placeholder 2"/>
          <p:cNvSpPr>
            <a:spLocks noGrp="1"/>
          </p:cNvSpPr>
          <p:nvPr>
            <p:ph sz="quarter" idx="13"/>
          </p:nvPr>
        </p:nvSpPr>
        <p:spPr>
          <a:xfrm>
            <a:off x="468313" y="831031"/>
            <a:ext cx="11245850" cy="3759200"/>
          </a:xfrm>
        </p:spPr>
        <p:txBody>
          <a:bodyPr/>
          <a:lstStyle/>
          <a:p>
            <a:r>
              <a:rPr lang="en-GB" dirty="0"/>
              <a:t>H-K checks implemented fully in </a:t>
            </a:r>
            <a:r>
              <a:rPr lang="en-GB" dirty="0" err="1"/>
              <a:t>cdrTEST</a:t>
            </a:r>
            <a:endParaRPr lang="en-GB" dirty="0"/>
          </a:p>
          <a:p>
            <a:endParaRPr lang="en-GB" dirty="0"/>
          </a:p>
          <a:p>
            <a:r>
              <a:rPr lang="en-GB" dirty="0"/>
              <a:t>Currently working on possible BUGS</a:t>
            </a:r>
          </a:p>
          <a:p>
            <a:endParaRPr lang="en-GB" dirty="0"/>
          </a:p>
          <a:p>
            <a:r>
              <a:rPr lang="en-GB" dirty="0"/>
              <a:t>However, ETC/ACM has identified checks that are OK &amp; will be implemented for December reporting</a:t>
            </a:r>
          </a:p>
          <a:p>
            <a:endParaRPr lang="en-GB" dirty="0"/>
          </a:p>
          <a:p>
            <a:pPr marL="0" indent="0">
              <a:buNone/>
            </a:pPr>
            <a:endParaRPr lang="en-GB" dirty="0"/>
          </a:p>
          <a:p>
            <a:pPr lvl="1"/>
            <a:endParaRPr lang="en-GB" dirty="0"/>
          </a:p>
        </p:txBody>
      </p:sp>
    </p:spTree>
    <p:extLst>
      <p:ext uri="{BB962C8B-B14F-4D97-AF65-F5344CB8AC3E}">
        <p14:creationId xmlns:p14="http://schemas.microsoft.com/office/powerpoint/2010/main" val="3854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Update on H-K</a:t>
            </a:r>
            <a:endParaRPr lang="en-GB" i="1" dirty="0">
              <a:solidFill>
                <a:srgbClr val="FF0000"/>
              </a:solidFill>
            </a:endParaRPr>
          </a:p>
        </p:txBody>
      </p:sp>
      <p:sp>
        <p:nvSpPr>
          <p:cNvPr id="5" name="Content Placeholder 2"/>
          <p:cNvSpPr>
            <a:spLocks noGrp="1"/>
          </p:cNvSpPr>
          <p:nvPr>
            <p:ph sz="quarter" idx="13"/>
          </p:nvPr>
        </p:nvSpPr>
        <p:spPr>
          <a:xfrm>
            <a:off x="468313" y="831031"/>
            <a:ext cx="11245850" cy="3759200"/>
          </a:xfrm>
        </p:spPr>
        <p:txBody>
          <a:bodyPr vert="horz" numCol="3"/>
          <a:lstStyle/>
          <a:p>
            <a:r>
              <a:rPr lang="en-US" sz="3200" dirty="0"/>
              <a:t>H0</a:t>
            </a:r>
            <a:br>
              <a:rPr lang="en-US" sz="3200" dirty="0"/>
            </a:br>
            <a:r>
              <a:rPr lang="en-US" sz="3200" dirty="0"/>
              <a:t>H01</a:t>
            </a:r>
            <a:br>
              <a:rPr lang="en-US" sz="3200" dirty="0"/>
            </a:br>
            <a:r>
              <a:rPr lang="en-US" sz="3200" dirty="0"/>
              <a:t>H02</a:t>
            </a:r>
            <a:br>
              <a:rPr lang="en-US" sz="3200" dirty="0"/>
            </a:br>
            <a:r>
              <a:rPr lang="en-US" sz="3200" dirty="0"/>
              <a:t>H03</a:t>
            </a:r>
            <a:br>
              <a:rPr lang="en-US" sz="3200" dirty="0"/>
            </a:br>
            <a:r>
              <a:rPr lang="en-US" sz="3200" dirty="0"/>
              <a:t>H04</a:t>
            </a:r>
            <a:br>
              <a:rPr lang="en-US" sz="3200" dirty="0"/>
            </a:br>
            <a:r>
              <a:rPr lang="en-US" sz="3200" dirty="0"/>
              <a:t>H07</a:t>
            </a:r>
            <a:br>
              <a:rPr lang="en-US" sz="3200" dirty="0"/>
            </a:br>
            <a:r>
              <a:rPr lang="en-US" sz="3200" dirty="0"/>
              <a:t>H08</a:t>
            </a:r>
            <a:br>
              <a:rPr lang="en-US" sz="3200" dirty="0"/>
            </a:br>
            <a:r>
              <a:rPr lang="en-US" sz="3200" dirty="0"/>
              <a:t>H09</a:t>
            </a:r>
            <a:br>
              <a:rPr lang="en-US" sz="3200" dirty="0"/>
            </a:br>
            <a:r>
              <a:rPr lang="en-US" sz="3200" dirty="0"/>
              <a:t>H10</a:t>
            </a:r>
            <a:br>
              <a:rPr lang="en-US" sz="3200" dirty="0"/>
            </a:br>
            <a:r>
              <a:rPr lang="en-US" sz="3200" dirty="0"/>
              <a:t>H11</a:t>
            </a:r>
            <a:br>
              <a:rPr lang="en-US" sz="3200" dirty="0"/>
            </a:br>
            <a:r>
              <a:rPr lang="en-US" sz="3200" dirty="0"/>
              <a:t>H12</a:t>
            </a:r>
            <a:br>
              <a:rPr lang="en-US" sz="3200" dirty="0"/>
            </a:br>
            <a:r>
              <a:rPr lang="en-US" sz="3200" dirty="0"/>
              <a:t>H14</a:t>
            </a:r>
            <a:br>
              <a:rPr lang="en-US" sz="3200" dirty="0"/>
            </a:br>
            <a:r>
              <a:rPr lang="en-US" sz="3200" dirty="0"/>
              <a:t>H16</a:t>
            </a:r>
            <a:br>
              <a:rPr lang="en-US" sz="3200" dirty="0"/>
            </a:br>
            <a:r>
              <a:rPr lang="en-US" sz="3200" dirty="0"/>
              <a:t>H17</a:t>
            </a:r>
            <a:br>
              <a:rPr lang="en-US" sz="3200" dirty="0"/>
            </a:br>
            <a:r>
              <a:rPr lang="en-US" sz="3200" dirty="0"/>
              <a:t>H18</a:t>
            </a:r>
            <a:br>
              <a:rPr lang="en-US" sz="3200" dirty="0"/>
            </a:br>
            <a:r>
              <a:rPr lang="en-US" sz="3200" dirty="0"/>
              <a:t>H19</a:t>
            </a:r>
            <a:br>
              <a:rPr lang="en-US" sz="3200" dirty="0"/>
            </a:br>
            <a:r>
              <a:rPr lang="en-US" sz="3200" dirty="0"/>
              <a:t>H20</a:t>
            </a:r>
            <a:br>
              <a:rPr lang="en-US" sz="3200" dirty="0"/>
            </a:br>
            <a:r>
              <a:rPr lang="en-US" sz="3200" dirty="0"/>
              <a:t>H21</a:t>
            </a:r>
            <a:br>
              <a:rPr lang="en-US" sz="3200" dirty="0"/>
            </a:br>
            <a:r>
              <a:rPr lang="en-US" sz="3200" dirty="0"/>
              <a:t>H22</a:t>
            </a:r>
            <a:br>
              <a:rPr lang="en-US" sz="3200" dirty="0"/>
            </a:br>
            <a:r>
              <a:rPr lang="en-US" sz="3200" dirty="0"/>
              <a:t>H23</a:t>
            </a:r>
            <a:br>
              <a:rPr lang="en-US" sz="3200" dirty="0"/>
            </a:br>
            <a:r>
              <a:rPr lang="en-US" sz="3200" dirty="0"/>
              <a:t>H24</a:t>
            </a:r>
            <a:br>
              <a:rPr lang="en-US" sz="3200" dirty="0"/>
            </a:br>
            <a:r>
              <a:rPr lang="en-US" sz="3200" dirty="0"/>
              <a:t>H25</a:t>
            </a:r>
            <a:br>
              <a:rPr lang="en-US" sz="3200" dirty="0"/>
            </a:br>
            <a:r>
              <a:rPr lang="en-US" sz="3200" dirty="0"/>
              <a:t>H26</a:t>
            </a:r>
            <a:br>
              <a:rPr lang="en-US" sz="3200" dirty="0"/>
            </a:br>
            <a:r>
              <a:rPr lang="en-US" sz="3200" dirty="0"/>
              <a:t>H27</a:t>
            </a:r>
            <a:br>
              <a:rPr lang="en-US" sz="3200" dirty="0"/>
            </a:br>
            <a:r>
              <a:rPr lang="en-US" sz="3200" dirty="0"/>
              <a:t>H28</a:t>
            </a:r>
            <a:br>
              <a:rPr lang="en-US" sz="3200" dirty="0"/>
            </a:br>
            <a:r>
              <a:rPr lang="en-US" sz="3200" dirty="0"/>
              <a:t>H29</a:t>
            </a:r>
            <a:br>
              <a:rPr lang="en-US" sz="3200" dirty="0"/>
            </a:br>
            <a:r>
              <a:rPr lang="en-US" sz="3200" dirty="0"/>
              <a:t>H30</a:t>
            </a:r>
            <a:br>
              <a:rPr lang="en-US" sz="3200" dirty="0"/>
            </a:br>
            <a:r>
              <a:rPr lang="en-US" sz="3200" dirty="0"/>
              <a:t>H31</a:t>
            </a:r>
            <a:br>
              <a:rPr lang="en-US" sz="3200" dirty="0"/>
            </a:br>
            <a:r>
              <a:rPr lang="en-US" sz="3200" dirty="0"/>
              <a:t>H32</a:t>
            </a:r>
            <a:br>
              <a:rPr lang="en-US" sz="3200" dirty="0"/>
            </a:br>
            <a:r>
              <a:rPr lang="en-US" sz="3200" dirty="0"/>
              <a:t>H33</a:t>
            </a:r>
            <a:br>
              <a:rPr lang="en-US" sz="3200" dirty="0"/>
            </a:br>
            <a:r>
              <a:rPr lang="en-US" sz="3200" dirty="0"/>
              <a:t>H34</a:t>
            </a:r>
            <a:br>
              <a:rPr lang="en-US" sz="3200" dirty="0"/>
            </a:br>
            <a:r>
              <a:rPr lang="en-US" sz="3200" dirty="0"/>
              <a:t>H35</a:t>
            </a:r>
            <a:br>
              <a:rPr lang="en-US" sz="3200" dirty="0"/>
            </a:br>
            <a:r>
              <a:rPr lang="en-US" sz="3200" dirty="0"/>
              <a:t>NS</a:t>
            </a:r>
            <a:endParaRPr lang="en-GB" sz="3200" dirty="0"/>
          </a:p>
          <a:p>
            <a:pPr marL="0" indent="0">
              <a:buNone/>
            </a:pPr>
            <a:endParaRPr lang="en-GB" sz="3200" dirty="0"/>
          </a:p>
          <a:p>
            <a:pPr lvl="1"/>
            <a:endParaRPr lang="en-GB" sz="2800" dirty="0"/>
          </a:p>
        </p:txBody>
      </p:sp>
    </p:spTree>
    <p:extLst>
      <p:ext uri="{BB962C8B-B14F-4D97-AF65-F5344CB8AC3E}">
        <p14:creationId xmlns:p14="http://schemas.microsoft.com/office/powerpoint/2010/main" val="3502092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Update on H-K</a:t>
            </a:r>
            <a:endParaRPr lang="en-GB" i="1" dirty="0">
              <a:solidFill>
                <a:srgbClr val="FF0000"/>
              </a:solidFill>
            </a:endParaRPr>
          </a:p>
        </p:txBody>
      </p:sp>
      <p:sp>
        <p:nvSpPr>
          <p:cNvPr id="5" name="Content Placeholder 2"/>
          <p:cNvSpPr>
            <a:spLocks noGrp="1"/>
          </p:cNvSpPr>
          <p:nvPr>
            <p:ph sz="quarter" idx="13"/>
          </p:nvPr>
        </p:nvSpPr>
        <p:spPr>
          <a:xfrm>
            <a:off x="468313" y="831031"/>
            <a:ext cx="11245850" cy="3759200"/>
          </a:xfrm>
        </p:spPr>
        <p:txBody>
          <a:bodyPr vert="horz" numCol="4"/>
          <a:lstStyle/>
          <a:p>
            <a:r>
              <a:rPr lang="en-US" sz="3200" dirty="0"/>
              <a:t>NS</a:t>
            </a:r>
            <a:br>
              <a:rPr lang="en-US" sz="2400" dirty="0"/>
            </a:br>
            <a:r>
              <a:rPr lang="en-US" sz="3200" dirty="0"/>
              <a:t>I0</a:t>
            </a:r>
            <a:br>
              <a:rPr lang="en-US" sz="2400" dirty="0"/>
            </a:br>
            <a:r>
              <a:rPr lang="en-US" sz="3200" dirty="0"/>
              <a:t>I1</a:t>
            </a:r>
            <a:br>
              <a:rPr lang="en-US" sz="2400" dirty="0"/>
            </a:br>
            <a:r>
              <a:rPr lang="en-US" sz="3200" dirty="0"/>
              <a:t>I2</a:t>
            </a:r>
            <a:br>
              <a:rPr lang="en-US" sz="2400" dirty="0"/>
            </a:br>
            <a:r>
              <a:rPr lang="en-US" sz="3200" dirty="0"/>
              <a:t>I3</a:t>
            </a:r>
            <a:br>
              <a:rPr lang="en-US" sz="2400" dirty="0"/>
            </a:br>
            <a:r>
              <a:rPr lang="en-US" sz="3200" dirty="0"/>
              <a:t>I4</a:t>
            </a:r>
            <a:br>
              <a:rPr lang="en-US" sz="2400" dirty="0"/>
            </a:br>
            <a:r>
              <a:rPr lang="en-US" sz="3200" dirty="0"/>
              <a:t>I7</a:t>
            </a:r>
            <a:br>
              <a:rPr lang="en-US" sz="2400" dirty="0"/>
            </a:br>
            <a:r>
              <a:rPr lang="en-US" sz="3200" dirty="0"/>
              <a:t>I8</a:t>
            </a:r>
            <a:br>
              <a:rPr lang="en-US" sz="2400" dirty="0"/>
            </a:br>
            <a:r>
              <a:rPr lang="en-US" sz="3200" dirty="0"/>
              <a:t>I9</a:t>
            </a:r>
            <a:br>
              <a:rPr lang="en-US" sz="2400" dirty="0"/>
            </a:br>
            <a:r>
              <a:rPr lang="en-US" sz="3200" dirty="0"/>
              <a:t>I10</a:t>
            </a:r>
            <a:br>
              <a:rPr lang="en-US" sz="2400" dirty="0"/>
            </a:br>
            <a:r>
              <a:rPr lang="en-US" sz="3200" dirty="0"/>
              <a:t>I11</a:t>
            </a:r>
            <a:br>
              <a:rPr lang="en-US" sz="2400" dirty="0"/>
            </a:br>
            <a:r>
              <a:rPr lang="en-US" sz="3200" dirty="0"/>
              <a:t>I12</a:t>
            </a:r>
            <a:br>
              <a:rPr lang="en-US" sz="2400" dirty="0"/>
            </a:br>
            <a:r>
              <a:rPr lang="en-US" sz="3200" dirty="0"/>
              <a:t>I13</a:t>
            </a:r>
            <a:br>
              <a:rPr lang="en-US" sz="2400" dirty="0"/>
            </a:br>
            <a:r>
              <a:rPr lang="en-US" sz="3200" dirty="0"/>
              <a:t>I15</a:t>
            </a:r>
            <a:br>
              <a:rPr lang="en-US" sz="2400" dirty="0"/>
            </a:br>
            <a:r>
              <a:rPr lang="en-US" sz="3200" dirty="0"/>
              <a:t>I16</a:t>
            </a:r>
            <a:br>
              <a:rPr lang="en-US" sz="2400" dirty="0"/>
            </a:br>
            <a:r>
              <a:rPr lang="en-US" sz="3200" dirty="0"/>
              <a:t>I17</a:t>
            </a:r>
            <a:br>
              <a:rPr lang="en-US" sz="2400" dirty="0"/>
            </a:br>
            <a:r>
              <a:rPr lang="en-US" sz="3200" dirty="0"/>
              <a:t>I18</a:t>
            </a:r>
            <a:br>
              <a:rPr lang="en-US" sz="2400" dirty="0"/>
            </a:br>
            <a:r>
              <a:rPr lang="en-US" sz="3200" dirty="0"/>
              <a:t>I19</a:t>
            </a:r>
            <a:br>
              <a:rPr lang="en-US" sz="2400" dirty="0"/>
            </a:br>
            <a:r>
              <a:rPr lang="en-US" sz="3200" dirty="0"/>
              <a:t>I20</a:t>
            </a:r>
            <a:br>
              <a:rPr lang="en-US" sz="2400" dirty="0"/>
            </a:br>
            <a:r>
              <a:rPr lang="en-US" sz="3200" dirty="0"/>
              <a:t>I21</a:t>
            </a:r>
            <a:br>
              <a:rPr lang="en-US" sz="2400" dirty="0"/>
            </a:br>
            <a:r>
              <a:rPr lang="en-US" sz="3200" dirty="0"/>
              <a:t>I22</a:t>
            </a:r>
            <a:br>
              <a:rPr lang="en-US" sz="2400" dirty="0"/>
            </a:br>
            <a:r>
              <a:rPr lang="en-US" sz="3200" dirty="0"/>
              <a:t>I23</a:t>
            </a:r>
            <a:br>
              <a:rPr lang="en-US" sz="2400" dirty="0"/>
            </a:br>
            <a:r>
              <a:rPr lang="en-US" sz="3200" dirty="0"/>
              <a:t>I24</a:t>
            </a:r>
            <a:br>
              <a:rPr lang="en-US" sz="2400" dirty="0"/>
            </a:br>
            <a:r>
              <a:rPr lang="en-US" sz="3200" dirty="0"/>
              <a:t>I25</a:t>
            </a:r>
            <a:br>
              <a:rPr lang="en-US" sz="2400" dirty="0"/>
            </a:br>
            <a:r>
              <a:rPr lang="en-US" sz="3200" dirty="0"/>
              <a:t>I26</a:t>
            </a:r>
            <a:br>
              <a:rPr lang="en-US" sz="2400" dirty="0"/>
            </a:br>
            <a:r>
              <a:rPr lang="en-US" sz="3200" dirty="0"/>
              <a:t>I27</a:t>
            </a:r>
            <a:br>
              <a:rPr lang="en-US" sz="2400" dirty="0"/>
            </a:br>
            <a:r>
              <a:rPr lang="en-US" sz="3200" dirty="0"/>
              <a:t>I29</a:t>
            </a:r>
            <a:br>
              <a:rPr lang="en-US" sz="2400" dirty="0"/>
            </a:br>
            <a:r>
              <a:rPr lang="en-US" sz="3200" dirty="0"/>
              <a:t>I30</a:t>
            </a:r>
            <a:br>
              <a:rPr lang="en-US" sz="2400" dirty="0"/>
            </a:br>
            <a:r>
              <a:rPr lang="en-US" sz="3200" dirty="0"/>
              <a:t>I31</a:t>
            </a:r>
            <a:br>
              <a:rPr lang="en-US" sz="2400" dirty="0"/>
            </a:br>
            <a:r>
              <a:rPr lang="en-US" sz="3200" dirty="0"/>
              <a:t>I32</a:t>
            </a:r>
            <a:br>
              <a:rPr lang="en-US" sz="2400" dirty="0"/>
            </a:br>
            <a:r>
              <a:rPr lang="en-US" sz="3200" dirty="0"/>
              <a:t>I33</a:t>
            </a:r>
            <a:br>
              <a:rPr lang="en-US" sz="2400" dirty="0"/>
            </a:br>
            <a:r>
              <a:rPr lang="en-US" sz="3200" dirty="0"/>
              <a:t>I34</a:t>
            </a:r>
            <a:br>
              <a:rPr lang="en-US" sz="2400" dirty="0"/>
            </a:br>
            <a:r>
              <a:rPr lang="en-US" sz="3200" dirty="0"/>
              <a:t>I35</a:t>
            </a:r>
            <a:br>
              <a:rPr lang="en-US" sz="2400" dirty="0"/>
            </a:br>
            <a:r>
              <a:rPr lang="en-US" sz="3200" dirty="0"/>
              <a:t>I36</a:t>
            </a:r>
            <a:br>
              <a:rPr lang="en-US" sz="2400" dirty="0"/>
            </a:br>
            <a:r>
              <a:rPr lang="en-US" sz="3200" dirty="0"/>
              <a:t>I37</a:t>
            </a:r>
            <a:br>
              <a:rPr lang="en-US" sz="2400" dirty="0"/>
            </a:br>
            <a:r>
              <a:rPr lang="en-US" sz="3200" dirty="0"/>
              <a:t>I38</a:t>
            </a:r>
            <a:br>
              <a:rPr lang="en-US" sz="2400" dirty="0"/>
            </a:br>
            <a:r>
              <a:rPr lang="en-US" sz="3200" dirty="0"/>
              <a:t>I39</a:t>
            </a:r>
            <a:br>
              <a:rPr lang="en-US" sz="2400" dirty="0"/>
            </a:br>
            <a:r>
              <a:rPr lang="en-US" sz="3200" dirty="0"/>
              <a:t>I40</a:t>
            </a:r>
            <a:br>
              <a:rPr lang="en-US" sz="2400" dirty="0"/>
            </a:br>
            <a:r>
              <a:rPr lang="en-US" sz="3200" dirty="0"/>
              <a:t>I41</a:t>
            </a:r>
            <a:br>
              <a:rPr lang="en-US" sz="2400" dirty="0"/>
            </a:br>
            <a:r>
              <a:rPr lang="en-US" sz="3200" dirty="0"/>
              <a:t>I42</a:t>
            </a:r>
            <a:br>
              <a:rPr lang="en-US" sz="2400" dirty="0"/>
            </a:br>
            <a:r>
              <a:rPr lang="en-US" sz="3200" dirty="0"/>
              <a:t>I43</a:t>
            </a:r>
            <a:br>
              <a:rPr lang="en-US" sz="2400" dirty="0"/>
            </a:br>
            <a:r>
              <a:rPr lang="en-US" sz="3200" dirty="0"/>
              <a:t>I44</a:t>
            </a:r>
            <a:br>
              <a:rPr lang="en-US" sz="2400" dirty="0"/>
            </a:br>
            <a:r>
              <a:rPr lang="en-US" sz="3200" dirty="0"/>
              <a:t>I45</a:t>
            </a:r>
            <a:endParaRPr lang="en-GB" sz="2400" dirty="0"/>
          </a:p>
          <a:p>
            <a:pPr lvl="1"/>
            <a:endParaRPr lang="en-GB" sz="2000" dirty="0"/>
          </a:p>
        </p:txBody>
      </p:sp>
    </p:spTree>
    <p:extLst>
      <p:ext uri="{BB962C8B-B14F-4D97-AF65-F5344CB8AC3E}">
        <p14:creationId xmlns:p14="http://schemas.microsoft.com/office/powerpoint/2010/main" val="401093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Update on H-K</a:t>
            </a:r>
            <a:endParaRPr lang="en-GB" i="1" dirty="0">
              <a:solidFill>
                <a:srgbClr val="FF0000"/>
              </a:solidFill>
            </a:endParaRPr>
          </a:p>
        </p:txBody>
      </p:sp>
      <p:sp>
        <p:nvSpPr>
          <p:cNvPr id="5" name="Content Placeholder 2"/>
          <p:cNvSpPr>
            <a:spLocks noGrp="1"/>
          </p:cNvSpPr>
          <p:nvPr>
            <p:ph sz="quarter" idx="13"/>
          </p:nvPr>
        </p:nvSpPr>
        <p:spPr>
          <a:xfrm>
            <a:off x="468313" y="831031"/>
            <a:ext cx="11245850" cy="3759200"/>
          </a:xfrm>
        </p:spPr>
        <p:txBody>
          <a:bodyPr vert="horz" numCol="4"/>
          <a:lstStyle/>
          <a:p>
            <a:r>
              <a:rPr lang="en-US" dirty="0"/>
              <a:t>NS</a:t>
            </a:r>
            <a:br>
              <a:rPr lang="en-US" sz="3200" dirty="0"/>
            </a:br>
            <a:r>
              <a:rPr lang="en-US" dirty="0"/>
              <a:t>J0</a:t>
            </a:r>
            <a:br>
              <a:rPr lang="en-US" sz="3200" dirty="0"/>
            </a:br>
            <a:r>
              <a:rPr lang="en-US" dirty="0"/>
              <a:t>J1</a:t>
            </a:r>
            <a:br>
              <a:rPr lang="en-US" sz="3200" dirty="0"/>
            </a:br>
            <a:r>
              <a:rPr lang="en-US" dirty="0"/>
              <a:t>J2</a:t>
            </a:r>
            <a:br>
              <a:rPr lang="en-US" sz="3200" dirty="0"/>
            </a:br>
            <a:r>
              <a:rPr lang="en-US" dirty="0"/>
              <a:t>J4</a:t>
            </a:r>
            <a:br>
              <a:rPr lang="en-US" sz="3200" dirty="0"/>
            </a:br>
            <a:r>
              <a:rPr lang="en-US" dirty="0"/>
              <a:t>J7</a:t>
            </a:r>
            <a:br>
              <a:rPr lang="en-US" sz="3200" dirty="0"/>
            </a:br>
            <a:r>
              <a:rPr lang="en-US" dirty="0"/>
              <a:t>J8</a:t>
            </a:r>
            <a:br>
              <a:rPr lang="en-US" sz="3200" dirty="0"/>
            </a:br>
            <a:r>
              <a:rPr lang="en-US" dirty="0"/>
              <a:t>J9</a:t>
            </a:r>
            <a:br>
              <a:rPr lang="en-US" sz="3200" dirty="0"/>
            </a:br>
            <a:r>
              <a:rPr lang="en-US" dirty="0"/>
              <a:t>J10</a:t>
            </a:r>
            <a:br>
              <a:rPr lang="en-US" sz="3200" dirty="0"/>
            </a:br>
            <a:r>
              <a:rPr lang="en-US" dirty="0"/>
              <a:t>J11</a:t>
            </a:r>
            <a:br>
              <a:rPr lang="en-US" sz="3200" dirty="0"/>
            </a:br>
            <a:r>
              <a:rPr lang="en-US" dirty="0"/>
              <a:t>J12</a:t>
            </a:r>
            <a:br>
              <a:rPr lang="en-US" sz="3200" dirty="0"/>
            </a:br>
            <a:r>
              <a:rPr lang="en-US" dirty="0"/>
              <a:t>J13</a:t>
            </a:r>
            <a:br>
              <a:rPr lang="en-US" sz="3200" dirty="0"/>
            </a:br>
            <a:r>
              <a:rPr lang="en-US" dirty="0"/>
              <a:t>J14</a:t>
            </a:r>
            <a:br>
              <a:rPr lang="en-US" sz="3200" dirty="0"/>
            </a:br>
            <a:r>
              <a:rPr lang="en-US" dirty="0"/>
              <a:t>J15</a:t>
            </a:r>
            <a:br>
              <a:rPr lang="en-US" sz="3200" dirty="0"/>
            </a:br>
            <a:r>
              <a:rPr lang="en-US" dirty="0"/>
              <a:t>J16</a:t>
            </a:r>
            <a:br>
              <a:rPr lang="en-US" sz="3200" dirty="0"/>
            </a:br>
            <a:r>
              <a:rPr lang="en-US" dirty="0"/>
              <a:t>J17</a:t>
            </a:r>
            <a:br>
              <a:rPr lang="en-US" sz="3200" dirty="0"/>
            </a:br>
            <a:r>
              <a:rPr lang="en-US" dirty="0"/>
              <a:t>J18</a:t>
            </a:r>
            <a:br>
              <a:rPr lang="en-US" sz="3200" dirty="0"/>
            </a:br>
            <a:r>
              <a:rPr lang="en-US" dirty="0"/>
              <a:t>J19</a:t>
            </a:r>
            <a:br>
              <a:rPr lang="en-US" sz="3200" dirty="0"/>
            </a:br>
            <a:r>
              <a:rPr lang="en-US" dirty="0"/>
              <a:t>J20</a:t>
            </a:r>
            <a:br>
              <a:rPr lang="en-US" sz="3200" dirty="0"/>
            </a:br>
            <a:r>
              <a:rPr lang="en-US" dirty="0"/>
              <a:t>J21</a:t>
            </a:r>
            <a:br>
              <a:rPr lang="en-US" sz="3200" dirty="0"/>
            </a:br>
            <a:r>
              <a:rPr lang="en-US" dirty="0"/>
              <a:t>J22</a:t>
            </a:r>
            <a:br>
              <a:rPr lang="en-US" sz="3200" dirty="0"/>
            </a:br>
            <a:r>
              <a:rPr lang="en-US" dirty="0"/>
              <a:t>J23</a:t>
            </a:r>
            <a:br>
              <a:rPr lang="en-US" sz="3200" dirty="0"/>
            </a:br>
            <a:r>
              <a:rPr lang="en-US" dirty="0"/>
              <a:t>J24</a:t>
            </a:r>
            <a:br>
              <a:rPr lang="en-US" sz="3200" dirty="0"/>
            </a:br>
            <a:r>
              <a:rPr lang="en-US" dirty="0"/>
              <a:t>J25</a:t>
            </a:r>
            <a:br>
              <a:rPr lang="en-US" sz="3200" dirty="0"/>
            </a:br>
            <a:r>
              <a:rPr lang="en-US" dirty="0"/>
              <a:t>J26</a:t>
            </a:r>
            <a:br>
              <a:rPr lang="en-US" sz="3200" dirty="0"/>
            </a:br>
            <a:r>
              <a:rPr lang="en-US" dirty="0"/>
              <a:t>J28</a:t>
            </a:r>
            <a:br>
              <a:rPr lang="en-US" sz="3200" dirty="0"/>
            </a:br>
            <a:r>
              <a:rPr lang="en-US" dirty="0"/>
              <a:t>J29</a:t>
            </a:r>
            <a:br>
              <a:rPr lang="en-US" sz="3200" dirty="0"/>
            </a:br>
            <a:r>
              <a:rPr lang="en-US" dirty="0"/>
              <a:t>J30</a:t>
            </a:r>
            <a:br>
              <a:rPr lang="en-US" sz="3200" dirty="0"/>
            </a:br>
            <a:r>
              <a:rPr lang="en-US" dirty="0"/>
              <a:t>J31</a:t>
            </a:r>
            <a:br>
              <a:rPr lang="en-US" sz="3200" dirty="0"/>
            </a:br>
            <a:r>
              <a:rPr lang="en-US" dirty="0"/>
              <a:t>J32</a:t>
            </a:r>
            <a:endParaRPr lang="en-GB" sz="2000" dirty="0"/>
          </a:p>
        </p:txBody>
      </p:sp>
    </p:spTree>
    <p:extLst>
      <p:ext uri="{BB962C8B-B14F-4D97-AF65-F5344CB8AC3E}">
        <p14:creationId xmlns:p14="http://schemas.microsoft.com/office/powerpoint/2010/main" val="250168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QA/QC</a:t>
            </a:r>
            <a:endParaRPr lang="en-GB" b="0" i="1" dirty="0"/>
          </a:p>
        </p:txBody>
      </p:sp>
      <p:sp>
        <p:nvSpPr>
          <p:cNvPr id="7" name="Content Placeholder 2"/>
          <p:cNvSpPr>
            <a:spLocks noGrp="1"/>
          </p:cNvSpPr>
          <p:nvPr>
            <p:ph sz="quarter" idx="13"/>
          </p:nvPr>
        </p:nvSpPr>
        <p:spPr>
          <a:xfrm>
            <a:off x="468313" y="987787"/>
            <a:ext cx="11245850" cy="3759200"/>
          </a:xfrm>
        </p:spPr>
        <p:txBody>
          <a:bodyPr/>
          <a:lstStyle/>
          <a:p>
            <a:pPr>
              <a:lnSpc>
                <a:spcPct val="150000"/>
              </a:lnSpc>
            </a:pPr>
            <a:r>
              <a:rPr lang="en-GB" sz="3600" dirty="0"/>
              <a:t>B-G check introduced for September</a:t>
            </a:r>
          </a:p>
          <a:p>
            <a:pPr>
              <a:lnSpc>
                <a:spcPct val="150000"/>
              </a:lnSpc>
            </a:pPr>
            <a:r>
              <a:rPr lang="en-GB" sz="3600" dirty="0"/>
              <a:t>B-G improvements in 2018</a:t>
            </a:r>
          </a:p>
          <a:p>
            <a:pPr>
              <a:lnSpc>
                <a:spcPct val="150000"/>
              </a:lnSpc>
            </a:pPr>
            <a:r>
              <a:rPr lang="en-GB" sz="3600" dirty="0"/>
              <a:t>Update on H-K</a:t>
            </a:r>
          </a:p>
        </p:txBody>
      </p:sp>
    </p:spTree>
    <p:extLst>
      <p:ext uri="{BB962C8B-B14F-4D97-AF65-F5344CB8AC3E}">
        <p14:creationId xmlns:p14="http://schemas.microsoft.com/office/powerpoint/2010/main" val="7059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Update on H-K</a:t>
            </a:r>
            <a:endParaRPr lang="en-GB" i="1" dirty="0">
              <a:solidFill>
                <a:srgbClr val="FF0000"/>
              </a:solidFill>
            </a:endParaRPr>
          </a:p>
        </p:txBody>
      </p:sp>
      <p:sp>
        <p:nvSpPr>
          <p:cNvPr id="5" name="Content Placeholder 2"/>
          <p:cNvSpPr>
            <a:spLocks noGrp="1"/>
          </p:cNvSpPr>
          <p:nvPr>
            <p:ph sz="quarter" idx="13"/>
          </p:nvPr>
        </p:nvSpPr>
        <p:spPr>
          <a:xfrm>
            <a:off x="468313" y="831031"/>
            <a:ext cx="11245850" cy="3759200"/>
          </a:xfrm>
        </p:spPr>
        <p:txBody>
          <a:bodyPr vert="horz" numCol="4"/>
          <a:lstStyle/>
          <a:p>
            <a:r>
              <a:rPr lang="en-US" sz="3600" dirty="0"/>
              <a:t>NS</a:t>
            </a:r>
            <a:br>
              <a:rPr lang="en-US" sz="3600" dirty="0"/>
            </a:br>
            <a:r>
              <a:rPr lang="en-US" sz="3600" dirty="0"/>
              <a:t>K0</a:t>
            </a:r>
            <a:br>
              <a:rPr lang="en-US" sz="3600" dirty="0"/>
            </a:br>
            <a:r>
              <a:rPr lang="en-US" sz="3600" dirty="0"/>
              <a:t>K01</a:t>
            </a:r>
            <a:br>
              <a:rPr lang="en-US" sz="3600" dirty="0"/>
            </a:br>
            <a:r>
              <a:rPr lang="en-US" sz="3600" dirty="0"/>
              <a:t>K04</a:t>
            </a:r>
            <a:br>
              <a:rPr lang="en-US" sz="3600" dirty="0"/>
            </a:br>
            <a:r>
              <a:rPr lang="en-US" sz="3600" dirty="0"/>
              <a:t>K07</a:t>
            </a:r>
            <a:br>
              <a:rPr lang="en-US" sz="3600" dirty="0"/>
            </a:br>
            <a:r>
              <a:rPr lang="en-US" sz="3600" dirty="0"/>
              <a:t>K08</a:t>
            </a:r>
            <a:br>
              <a:rPr lang="en-US" sz="3600" dirty="0"/>
            </a:br>
            <a:r>
              <a:rPr lang="en-US" sz="3600" dirty="0"/>
              <a:t>K09</a:t>
            </a:r>
            <a:br>
              <a:rPr lang="en-US" sz="3600" dirty="0"/>
            </a:br>
            <a:r>
              <a:rPr lang="en-US" sz="3600" dirty="0"/>
              <a:t>K10</a:t>
            </a:r>
            <a:br>
              <a:rPr lang="en-US" sz="3600" dirty="0"/>
            </a:br>
            <a:r>
              <a:rPr lang="en-US" sz="3600" dirty="0"/>
              <a:t>K11</a:t>
            </a:r>
            <a:br>
              <a:rPr lang="en-US" sz="3600" dirty="0"/>
            </a:br>
            <a:r>
              <a:rPr lang="en-US" sz="3600" dirty="0"/>
              <a:t>K12</a:t>
            </a:r>
            <a:br>
              <a:rPr lang="en-US" sz="3600" dirty="0"/>
            </a:br>
            <a:r>
              <a:rPr lang="en-US" sz="3600" dirty="0"/>
              <a:t>K13</a:t>
            </a:r>
            <a:br>
              <a:rPr lang="en-US" sz="3600" dirty="0"/>
            </a:br>
            <a:r>
              <a:rPr lang="en-US" sz="3600" dirty="0"/>
              <a:t>K14</a:t>
            </a:r>
            <a:br>
              <a:rPr lang="en-US" sz="3600" dirty="0"/>
            </a:br>
            <a:r>
              <a:rPr lang="en-US" sz="3600" dirty="0"/>
              <a:t>K15</a:t>
            </a:r>
            <a:br>
              <a:rPr lang="en-US" sz="3600" dirty="0"/>
            </a:br>
            <a:r>
              <a:rPr lang="en-US" sz="3600" dirty="0"/>
              <a:t>K16</a:t>
            </a:r>
            <a:br>
              <a:rPr lang="en-US" sz="3600" dirty="0"/>
            </a:br>
            <a:r>
              <a:rPr lang="en-US" sz="3600" dirty="0"/>
              <a:t>K17</a:t>
            </a:r>
            <a:br>
              <a:rPr lang="en-US" sz="3600" dirty="0"/>
            </a:br>
            <a:r>
              <a:rPr lang="en-US" sz="3600" dirty="0"/>
              <a:t>K18</a:t>
            </a:r>
            <a:br>
              <a:rPr lang="en-US" sz="3600" dirty="0"/>
            </a:br>
            <a:r>
              <a:rPr lang="en-US" sz="3600" dirty="0"/>
              <a:t>K19</a:t>
            </a:r>
            <a:br>
              <a:rPr lang="en-US" sz="3600" dirty="0"/>
            </a:br>
            <a:r>
              <a:rPr lang="en-US" sz="3600" dirty="0"/>
              <a:t>K20</a:t>
            </a:r>
            <a:br>
              <a:rPr lang="en-US" sz="3600" dirty="0"/>
            </a:br>
            <a:r>
              <a:rPr lang="en-US" sz="3600" dirty="0"/>
              <a:t>K21</a:t>
            </a:r>
            <a:br>
              <a:rPr lang="en-US" sz="3600" dirty="0"/>
            </a:br>
            <a:r>
              <a:rPr lang="en-US" sz="3600" dirty="0"/>
              <a:t>K22</a:t>
            </a:r>
            <a:br>
              <a:rPr lang="en-US" sz="3600" dirty="0"/>
            </a:br>
            <a:r>
              <a:rPr lang="en-US" sz="3600" dirty="0"/>
              <a:t>K23</a:t>
            </a:r>
            <a:br>
              <a:rPr lang="en-US" sz="3600" dirty="0"/>
            </a:br>
            <a:r>
              <a:rPr lang="en-US" sz="3600" dirty="0"/>
              <a:t>K24</a:t>
            </a:r>
            <a:br>
              <a:rPr lang="en-US" sz="3600" dirty="0"/>
            </a:br>
            <a:r>
              <a:rPr lang="en-US" sz="3600" dirty="0"/>
              <a:t>K25</a:t>
            </a:r>
            <a:br>
              <a:rPr lang="en-US" sz="3600" dirty="0"/>
            </a:br>
            <a:r>
              <a:rPr lang="en-US" sz="3600" dirty="0"/>
              <a:t>K26</a:t>
            </a:r>
            <a:br>
              <a:rPr lang="en-US" sz="3600" dirty="0"/>
            </a:br>
            <a:r>
              <a:rPr lang="en-US" sz="3600" dirty="0"/>
              <a:t>K27</a:t>
            </a:r>
            <a:br>
              <a:rPr lang="en-US" sz="3600" dirty="0"/>
            </a:br>
            <a:r>
              <a:rPr lang="en-US" sz="3600" dirty="0"/>
              <a:t>K28</a:t>
            </a:r>
            <a:br>
              <a:rPr lang="en-US" sz="3600" dirty="0"/>
            </a:br>
            <a:r>
              <a:rPr lang="en-US" sz="3600" dirty="0"/>
              <a:t>K29</a:t>
            </a:r>
            <a:br>
              <a:rPr lang="en-US" sz="3600" dirty="0"/>
            </a:br>
            <a:r>
              <a:rPr lang="en-US" sz="3600" dirty="0"/>
              <a:t>K30</a:t>
            </a:r>
            <a:br>
              <a:rPr lang="en-US" sz="3600" dirty="0"/>
            </a:br>
            <a:r>
              <a:rPr lang="en-US" sz="3600" dirty="0"/>
              <a:t>K31</a:t>
            </a:r>
            <a:br>
              <a:rPr lang="en-US" sz="3600" dirty="0"/>
            </a:br>
            <a:r>
              <a:rPr lang="en-US" sz="3600" dirty="0"/>
              <a:t>K33</a:t>
            </a:r>
            <a:br>
              <a:rPr lang="en-US" sz="3600" dirty="0"/>
            </a:br>
            <a:r>
              <a:rPr lang="en-US" sz="3600" dirty="0"/>
              <a:t>K34</a:t>
            </a:r>
            <a:br>
              <a:rPr lang="en-US" sz="3600" dirty="0"/>
            </a:br>
            <a:r>
              <a:rPr lang="en-US" sz="3600" dirty="0"/>
              <a:t>K35</a:t>
            </a:r>
            <a:br>
              <a:rPr lang="en-US" sz="3600" dirty="0"/>
            </a:br>
            <a:r>
              <a:rPr lang="en-US" sz="3600" dirty="0"/>
              <a:t>K36</a:t>
            </a:r>
            <a:br>
              <a:rPr lang="en-US" sz="3600" dirty="0"/>
            </a:br>
            <a:r>
              <a:rPr lang="en-US" sz="3600" dirty="0"/>
              <a:t>K37</a:t>
            </a:r>
            <a:br>
              <a:rPr lang="en-US" sz="3600" dirty="0"/>
            </a:br>
            <a:r>
              <a:rPr lang="en-US" sz="3600" dirty="0"/>
              <a:t>K38</a:t>
            </a:r>
            <a:br>
              <a:rPr lang="en-US" sz="3600" dirty="0"/>
            </a:br>
            <a:r>
              <a:rPr lang="en-US" sz="3600" dirty="0"/>
              <a:t>K39</a:t>
            </a:r>
            <a:endParaRPr lang="en-GB" sz="1800" dirty="0"/>
          </a:p>
        </p:txBody>
      </p:sp>
    </p:spTree>
    <p:extLst>
      <p:ext uri="{BB962C8B-B14F-4D97-AF65-F5344CB8AC3E}">
        <p14:creationId xmlns:p14="http://schemas.microsoft.com/office/powerpoint/2010/main" val="4174162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Update on H-K</a:t>
            </a:r>
            <a:endParaRPr lang="en-GB" i="1" dirty="0">
              <a:solidFill>
                <a:srgbClr val="FF0000"/>
              </a:solidFill>
            </a:endParaRPr>
          </a:p>
        </p:txBody>
      </p:sp>
      <p:sp>
        <p:nvSpPr>
          <p:cNvPr id="5" name="Content Placeholder 2"/>
          <p:cNvSpPr>
            <a:spLocks noGrp="1"/>
          </p:cNvSpPr>
          <p:nvPr>
            <p:ph sz="quarter" idx="13"/>
          </p:nvPr>
        </p:nvSpPr>
        <p:spPr>
          <a:xfrm>
            <a:off x="468313" y="831031"/>
            <a:ext cx="11245850" cy="3759200"/>
          </a:xfrm>
        </p:spPr>
        <p:txBody>
          <a:bodyPr/>
          <a:lstStyle/>
          <a:p>
            <a:endParaRPr lang="en-GB" dirty="0"/>
          </a:p>
          <a:p>
            <a:r>
              <a:rPr lang="en-GB" dirty="0"/>
              <a:t>Rest should be finalised for next reporting cycle</a:t>
            </a:r>
          </a:p>
          <a:p>
            <a:pPr marL="0" indent="0">
              <a:buNone/>
            </a:pPr>
            <a:endParaRPr lang="en-GB" dirty="0"/>
          </a:p>
          <a:p>
            <a:pPr lvl="1"/>
            <a:endParaRPr lang="en-GB" dirty="0"/>
          </a:p>
        </p:txBody>
      </p:sp>
    </p:spTree>
    <p:extLst>
      <p:ext uri="{BB962C8B-B14F-4D97-AF65-F5344CB8AC3E}">
        <p14:creationId xmlns:p14="http://schemas.microsoft.com/office/powerpoint/2010/main" val="2322818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Any Questions?</a:t>
            </a:r>
          </a:p>
        </p:txBody>
      </p:sp>
      <p:pic>
        <p:nvPicPr>
          <p:cNvPr id="4" name="Picture 10" descr="C:\Users\tony_bush\AppData\Local\Microsoft\Windows\Temporary Internet Files\Content.IE5\7GOPIPWT\MP9003988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835985"/>
            <a:ext cx="3787620" cy="270544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9" descr="Logo_EEA_with_ETCACM_textright_large_transparent.png">
            <a:extLst>
              <a:ext uri="{FF2B5EF4-FFF2-40B4-BE49-F238E27FC236}">
                <a16:creationId xmlns:a16="http://schemas.microsoft.com/office/drawing/2014/main" id="{E06E60CB-54EC-DA4F-9A07-4F69CC99CB44}"/>
              </a:ext>
            </a:extLst>
          </p:cNvPr>
          <p:cNvPicPr>
            <a:picLocks noChangeAspect="1"/>
          </p:cNvPicPr>
          <p:nvPr/>
        </p:nvPicPr>
        <p:blipFill>
          <a:blip r:embed="rId3" cstate="print"/>
          <a:srcRect/>
          <a:stretch>
            <a:fillRect/>
          </a:stretch>
        </p:blipFill>
        <p:spPr bwMode="auto">
          <a:xfrm>
            <a:off x="1044064" y="3954788"/>
            <a:ext cx="3251736" cy="768028"/>
          </a:xfrm>
          <a:prstGeom prst="rect">
            <a:avLst/>
          </a:prstGeom>
          <a:noFill/>
          <a:ln w="9525">
            <a:noFill/>
            <a:miter lim="800000"/>
            <a:headEnd/>
            <a:tailEnd/>
          </a:ln>
          <a:effectLst>
            <a:outerShdw blurRad="50800" dist="38100" dir="18900000" algn="bl" rotWithShape="0">
              <a:prstClr val="black">
                <a:alpha val="40000"/>
              </a:prstClr>
            </a:outerShdw>
          </a:effectLst>
        </p:spPr>
      </p:pic>
      <p:pic>
        <p:nvPicPr>
          <p:cNvPr id="7" name="Picture 6">
            <a:extLst>
              <a:ext uri="{FF2B5EF4-FFF2-40B4-BE49-F238E27FC236}">
                <a16:creationId xmlns:a16="http://schemas.microsoft.com/office/drawing/2014/main" id="{4C4C705B-0277-EB40-A959-A30B70823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712" y="5229200"/>
            <a:ext cx="3054432" cy="1128214"/>
          </a:xfrm>
          <a:prstGeom prst="rect">
            <a:avLst/>
          </a:prstGeom>
          <a:effectLst>
            <a:outerShdw blurRad="50800" dist="38100" dir="18900000" algn="bl" rotWithShape="0">
              <a:prstClr val="black">
                <a:alpha val="40000"/>
              </a:prstClr>
            </a:outerShdw>
          </a:effectLst>
        </p:spPr>
      </p:pic>
      <p:sp>
        <p:nvSpPr>
          <p:cNvPr id="3" name="Rectangle 2">
            <a:extLst>
              <a:ext uri="{FF2B5EF4-FFF2-40B4-BE49-F238E27FC236}">
                <a16:creationId xmlns:a16="http://schemas.microsoft.com/office/drawing/2014/main" id="{38470C61-147E-8F4E-8714-46538B2B2BE2}"/>
              </a:ext>
            </a:extLst>
          </p:cNvPr>
          <p:cNvSpPr/>
          <p:nvPr/>
        </p:nvSpPr>
        <p:spPr>
          <a:xfrm>
            <a:off x="5807968" y="5912768"/>
            <a:ext cx="3744416" cy="945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84528" y="1196752"/>
            <a:ext cx="4384080" cy="4689352"/>
          </a:xfrm>
          <a:prstGeom prst="rect">
            <a:avLst/>
          </a:prstGeom>
          <a:noFill/>
        </p:spPr>
        <p:txBody>
          <a:bodyPr wrap="square" lIns="36000" tIns="36000" rIns="36000" bIns="36000" rtlCol="0">
            <a:spAutoFit/>
          </a:bodyPr>
          <a:lstStyle/>
          <a:p>
            <a:r>
              <a:rPr lang="en-GB" sz="2000" b="1" u="sng" dirty="0">
                <a:solidFill>
                  <a:srgbClr val="008173"/>
                </a:solidFill>
                <a:latin typeface="Calibri" charset="0"/>
                <a:ea typeface="Calibri" charset="0"/>
                <a:cs typeface="Calibri" charset="0"/>
              </a:rPr>
              <a:t>EEA-ETC/ACM contact:</a:t>
            </a:r>
          </a:p>
          <a:p>
            <a:r>
              <a:rPr lang="en-GB" sz="2000" b="1" dirty="0" err="1">
                <a:solidFill>
                  <a:srgbClr val="008173"/>
                </a:solidFill>
                <a:latin typeface="Calibri" charset="0"/>
                <a:ea typeface="Calibri" charset="0"/>
                <a:cs typeface="Calibri" charset="0"/>
              </a:rPr>
              <a:t>Jaume</a:t>
            </a:r>
            <a:r>
              <a:rPr lang="en-GB" sz="2000" b="1" dirty="0">
                <a:solidFill>
                  <a:srgbClr val="008173"/>
                </a:solidFill>
                <a:latin typeface="Calibri" charset="0"/>
                <a:ea typeface="Calibri" charset="0"/>
                <a:cs typeface="Calibri" charset="0"/>
              </a:rPr>
              <a:t> </a:t>
            </a:r>
            <a:r>
              <a:rPr lang="en-GB" sz="2000" b="1" dirty="0" err="1">
                <a:solidFill>
                  <a:srgbClr val="008173"/>
                </a:solidFill>
                <a:latin typeface="Calibri" charset="0"/>
                <a:ea typeface="Calibri" charset="0"/>
                <a:cs typeface="Calibri" charset="0"/>
              </a:rPr>
              <a:t>Targa</a:t>
            </a:r>
            <a:r>
              <a:rPr lang="en-GB" sz="2000" b="1" dirty="0">
                <a:solidFill>
                  <a:srgbClr val="008173"/>
                </a:solidFill>
                <a:latin typeface="Calibri" charset="0"/>
                <a:ea typeface="Calibri" charset="0"/>
                <a:cs typeface="Calibri" charset="0"/>
              </a:rPr>
              <a:t> (4sfera </a:t>
            </a:r>
            <a:r>
              <a:rPr lang="en-GB" sz="2000" b="1" dirty="0" err="1">
                <a:solidFill>
                  <a:srgbClr val="008173"/>
                </a:solidFill>
                <a:latin typeface="Calibri" charset="0"/>
                <a:ea typeface="Calibri" charset="0"/>
                <a:cs typeface="Calibri" charset="0"/>
              </a:rPr>
              <a:t>Innova</a:t>
            </a:r>
            <a:r>
              <a:rPr lang="en-GB" sz="2000" b="1" dirty="0">
                <a:solidFill>
                  <a:srgbClr val="008173"/>
                </a:solidFill>
                <a:latin typeface="Calibri" charset="0"/>
                <a:ea typeface="Calibri" charset="0"/>
                <a:cs typeface="Calibri" charset="0"/>
              </a:rPr>
              <a:t>)</a:t>
            </a:r>
          </a:p>
          <a:p>
            <a:r>
              <a:rPr lang="en-GB" sz="2000" b="1" dirty="0">
                <a:solidFill>
                  <a:srgbClr val="008173"/>
                </a:solidFill>
                <a:latin typeface="Calibri" charset="0"/>
                <a:ea typeface="Calibri" charset="0"/>
                <a:cs typeface="Calibri" charset="0"/>
              </a:rPr>
              <a:t>Principal consultant</a:t>
            </a:r>
          </a:p>
          <a:p>
            <a:endParaRPr lang="en-GB" sz="2000" b="1" dirty="0">
              <a:solidFill>
                <a:srgbClr val="008173"/>
              </a:solidFill>
              <a:latin typeface="Calibri" charset="0"/>
              <a:ea typeface="Calibri" charset="0"/>
              <a:cs typeface="Calibri" charset="0"/>
            </a:endParaRPr>
          </a:p>
          <a:p>
            <a:r>
              <a:rPr lang="en-US" sz="2000" b="1" dirty="0">
                <a:solidFill>
                  <a:srgbClr val="008173"/>
                </a:solidFill>
                <a:latin typeface="Calibri" charset="0"/>
                <a:cs typeface="Calibri" charset="0"/>
              </a:rPr>
              <a:t>AQD IPR e-Reporting Helpdesk: </a:t>
            </a:r>
          </a:p>
          <a:p>
            <a:r>
              <a:rPr lang="en-US" sz="2000" b="1" dirty="0">
                <a:solidFill>
                  <a:srgbClr val="008173"/>
                </a:solidFill>
                <a:latin typeface="Calibri" charset="0"/>
                <a:cs typeface="Calibri" charset="0"/>
                <a:hlinkClick r:id="rId5"/>
              </a:rPr>
              <a:t>aqipr.helpdesk@eionet.europa.eu</a:t>
            </a:r>
            <a:endParaRPr lang="en-US" sz="2000" b="1" dirty="0">
              <a:solidFill>
                <a:srgbClr val="008173"/>
              </a:solidFill>
              <a:latin typeface="Calibri" charset="0"/>
              <a:cs typeface="Calibri" charset="0"/>
            </a:endParaRPr>
          </a:p>
          <a:p>
            <a:endParaRPr lang="en-GB" sz="2000" b="1" dirty="0">
              <a:solidFill>
                <a:srgbClr val="008173"/>
              </a:solidFill>
              <a:latin typeface="Calibri" charset="0"/>
              <a:ea typeface="Calibri" charset="0"/>
              <a:cs typeface="Calibri" charset="0"/>
            </a:endParaRPr>
          </a:p>
          <a:p>
            <a:br>
              <a:rPr lang="en-GB" sz="2000" dirty="0">
                <a:solidFill>
                  <a:srgbClr val="008173"/>
                </a:solidFill>
                <a:latin typeface="Calibri" charset="0"/>
                <a:ea typeface="Calibri" charset="0"/>
                <a:cs typeface="Calibri" charset="0"/>
              </a:rPr>
            </a:br>
            <a:r>
              <a:rPr lang="en-GB" sz="2000" b="1" dirty="0">
                <a:solidFill>
                  <a:srgbClr val="008173"/>
                </a:solidFill>
                <a:latin typeface="Calibri" charset="0"/>
                <a:ea typeface="Calibri" charset="0"/>
                <a:cs typeface="Calibri" charset="0"/>
              </a:rPr>
              <a:t>m.</a:t>
            </a:r>
            <a:r>
              <a:rPr lang="en-GB" sz="2000" dirty="0">
                <a:solidFill>
                  <a:srgbClr val="008173"/>
                </a:solidFill>
                <a:latin typeface="Calibri" charset="0"/>
                <a:ea typeface="Calibri" charset="0"/>
                <a:cs typeface="Calibri" charset="0"/>
              </a:rPr>
              <a:t> +34 679 38 01 01</a:t>
            </a:r>
            <a:br>
              <a:rPr lang="en-GB" sz="2000" dirty="0">
                <a:solidFill>
                  <a:srgbClr val="008173"/>
                </a:solidFill>
                <a:latin typeface="Calibri" charset="0"/>
                <a:ea typeface="Calibri" charset="0"/>
                <a:cs typeface="Calibri" charset="0"/>
              </a:rPr>
            </a:br>
            <a:r>
              <a:rPr lang="en-GB" sz="2000" b="1" dirty="0">
                <a:solidFill>
                  <a:srgbClr val="008173"/>
                </a:solidFill>
                <a:latin typeface="Calibri" charset="0"/>
                <a:ea typeface="Calibri" charset="0"/>
                <a:cs typeface="Calibri" charset="0"/>
              </a:rPr>
              <a:t>e.</a:t>
            </a:r>
            <a:r>
              <a:rPr lang="en-GB" sz="2000" dirty="0">
                <a:solidFill>
                  <a:srgbClr val="008173"/>
                </a:solidFill>
                <a:latin typeface="Calibri" charset="0"/>
                <a:ea typeface="Calibri" charset="0"/>
                <a:cs typeface="Calibri" charset="0"/>
              </a:rPr>
              <a:t> </a:t>
            </a:r>
            <a:r>
              <a:rPr lang="en-GB" sz="2000" dirty="0">
                <a:solidFill>
                  <a:srgbClr val="008173"/>
                </a:solidFill>
                <a:latin typeface="Calibri" charset="0"/>
                <a:ea typeface="Calibri" charset="0"/>
                <a:cs typeface="Calibri" charset="0"/>
                <a:hlinkClick r:id="rId6"/>
              </a:rPr>
              <a:t>jaume.targa@4sfera.com</a:t>
            </a:r>
            <a:endParaRPr lang="en-GB" sz="2000" dirty="0">
              <a:solidFill>
                <a:srgbClr val="008173"/>
              </a:solidFill>
              <a:latin typeface="Calibri" charset="0"/>
              <a:ea typeface="Calibri" charset="0"/>
              <a:cs typeface="Calibri" charset="0"/>
            </a:endParaRPr>
          </a:p>
          <a:p>
            <a:r>
              <a:rPr lang="en-GB" sz="2000" b="1" dirty="0" err="1">
                <a:solidFill>
                  <a:srgbClr val="008173"/>
                </a:solidFill>
                <a:latin typeface="Calibri" charset="0"/>
                <a:ea typeface="Calibri" charset="0"/>
                <a:cs typeface="Calibri" charset="0"/>
              </a:rPr>
              <a:t>skype</a:t>
            </a:r>
            <a:r>
              <a:rPr lang="en-GB" sz="2000" dirty="0">
                <a:solidFill>
                  <a:srgbClr val="008173"/>
                </a:solidFill>
                <a:latin typeface="Calibri" charset="0"/>
                <a:ea typeface="Calibri" charset="0"/>
                <a:cs typeface="Calibri" charset="0"/>
              </a:rPr>
              <a:t> jaume.targa.4sfera</a:t>
            </a:r>
          </a:p>
          <a:p>
            <a:r>
              <a:rPr lang="en-GB" sz="2000" b="1" dirty="0">
                <a:solidFill>
                  <a:srgbClr val="008173"/>
                </a:solidFill>
                <a:latin typeface="Calibri" charset="0"/>
                <a:ea typeface="Calibri" charset="0"/>
                <a:cs typeface="Calibri" charset="0"/>
              </a:rPr>
              <a:t>twitter</a:t>
            </a:r>
            <a:r>
              <a:rPr lang="en-GB" sz="2000" dirty="0">
                <a:solidFill>
                  <a:srgbClr val="008173"/>
                </a:solidFill>
                <a:latin typeface="Calibri" charset="0"/>
                <a:ea typeface="Calibri" charset="0"/>
                <a:cs typeface="Calibri" charset="0"/>
              </a:rPr>
              <a:t> @4sfera</a:t>
            </a:r>
            <a:br>
              <a:rPr lang="en-GB" sz="2000" dirty="0">
                <a:solidFill>
                  <a:srgbClr val="008173"/>
                </a:solidFill>
                <a:latin typeface="Calibri" charset="0"/>
                <a:ea typeface="Calibri" charset="0"/>
                <a:cs typeface="Calibri" charset="0"/>
              </a:rPr>
            </a:br>
            <a:r>
              <a:rPr lang="en-GB" sz="2000" b="1" dirty="0">
                <a:solidFill>
                  <a:srgbClr val="008173"/>
                </a:solidFill>
                <a:latin typeface="Calibri" charset="0"/>
                <a:ea typeface="Calibri" charset="0"/>
                <a:cs typeface="Calibri" charset="0"/>
              </a:rPr>
              <a:t>web</a:t>
            </a:r>
            <a:r>
              <a:rPr lang="en-GB" sz="2000" dirty="0">
                <a:solidFill>
                  <a:srgbClr val="008173"/>
                </a:solidFill>
                <a:latin typeface="Calibri" charset="0"/>
                <a:ea typeface="Calibri" charset="0"/>
                <a:cs typeface="Calibri" charset="0"/>
              </a:rPr>
              <a:t> </a:t>
            </a:r>
            <a:r>
              <a:rPr lang="en-GB" sz="2000" dirty="0">
                <a:solidFill>
                  <a:srgbClr val="008173"/>
                </a:solidFill>
                <a:latin typeface="Calibri" charset="0"/>
                <a:ea typeface="Calibri" charset="0"/>
                <a:cs typeface="Calibri" charset="0"/>
                <a:hlinkClick r:id="rId7"/>
              </a:rPr>
              <a:t>www.4sfera.com</a:t>
            </a:r>
            <a:endParaRPr lang="en-GB" sz="2000" dirty="0">
              <a:solidFill>
                <a:srgbClr val="008173"/>
              </a:solidFill>
              <a:latin typeface="Calibri" charset="0"/>
              <a:ea typeface="Calibri" charset="0"/>
              <a:cs typeface="Calibri" charset="0"/>
            </a:endParaRPr>
          </a:p>
          <a:p>
            <a:br>
              <a:rPr lang="en-GB" sz="2000" dirty="0">
                <a:solidFill>
                  <a:srgbClr val="008173"/>
                </a:solidFill>
                <a:latin typeface="Calibri" charset="0"/>
                <a:ea typeface="Calibri" charset="0"/>
                <a:cs typeface="Calibri" charset="0"/>
              </a:rPr>
            </a:br>
            <a:r>
              <a:rPr lang="en-GB" sz="2000" dirty="0">
                <a:solidFill>
                  <a:srgbClr val="008173"/>
                </a:solidFill>
                <a:latin typeface="Calibri" charset="0"/>
                <a:ea typeface="Calibri" charset="0"/>
                <a:cs typeface="Calibri" charset="0"/>
              </a:rPr>
              <a:t>You can follow us on twitter </a:t>
            </a:r>
            <a:r>
              <a:rPr lang="en-GB" sz="2000" dirty="0">
                <a:solidFill>
                  <a:srgbClr val="008173"/>
                </a:solidFill>
                <a:latin typeface="Calibri" charset="0"/>
                <a:ea typeface="Calibri" charset="0"/>
                <a:cs typeface="Calibri" charset="0"/>
                <a:hlinkClick r:id="rId8"/>
              </a:rPr>
              <a:t>@4sfera</a:t>
            </a:r>
            <a:endParaRPr lang="en-GB" sz="2400" dirty="0">
              <a:solidFill>
                <a:srgbClr val="008173"/>
              </a:solidFill>
              <a:latin typeface="Calibri" charset="0"/>
              <a:ea typeface="Calibri" charset="0"/>
              <a:cs typeface="Calibri" charset="0"/>
            </a:endParaRPr>
          </a:p>
        </p:txBody>
      </p:sp>
    </p:spTree>
    <p:extLst>
      <p:ext uri="{BB962C8B-B14F-4D97-AF65-F5344CB8AC3E}">
        <p14:creationId xmlns:p14="http://schemas.microsoft.com/office/powerpoint/2010/main" val="176262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Why is QA/QC important? </a:t>
            </a:r>
            <a:r>
              <a:rPr lang="en-GB" i="1" dirty="0"/>
              <a:t>			reminder!!! </a:t>
            </a:r>
            <a:endParaRPr lang="en-GB" b="0" i="1" dirty="0"/>
          </a:p>
        </p:txBody>
      </p:sp>
      <p:sp>
        <p:nvSpPr>
          <p:cNvPr id="7" name="Content Placeholder 2"/>
          <p:cNvSpPr>
            <a:spLocks noGrp="1"/>
          </p:cNvSpPr>
          <p:nvPr>
            <p:ph sz="quarter" idx="13"/>
          </p:nvPr>
        </p:nvSpPr>
        <p:spPr>
          <a:xfrm>
            <a:off x="468313" y="987787"/>
            <a:ext cx="11245850" cy="3759200"/>
          </a:xfrm>
        </p:spPr>
        <p:txBody>
          <a:bodyPr/>
          <a:lstStyle/>
          <a:p>
            <a:pPr>
              <a:lnSpc>
                <a:spcPct val="150000"/>
              </a:lnSpc>
            </a:pPr>
            <a:r>
              <a:rPr lang="en-GB" sz="3600" dirty="0"/>
              <a:t>Still crucial for</a:t>
            </a:r>
          </a:p>
          <a:p>
            <a:pPr lvl="1">
              <a:lnSpc>
                <a:spcPct val="150000"/>
              </a:lnSpc>
            </a:pPr>
            <a:r>
              <a:rPr lang="en-GB" sz="3200" dirty="0"/>
              <a:t>Country </a:t>
            </a:r>
          </a:p>
          <a:p>
            <a:pPr lvl="1">
              <a:lnSpc>
                <a:spcPct val="150000"/>
              </a:lnSpc>
            </a:pPr>
            <a:r>
              <a:rPr lang="en-GB" sz="3200" dirty="0"/>
              <a:t>EEA (both IT &amp; content)</a:t>
            </a:r>
          </a:p>
          <a:p>
            <a:pPr lvl="1">
              <a:lnSpc>
                <a:spcPct val="150000"/>
              </a:lnSpc>
            </a:pPr>
            <a:r>
              <a:rPr lang="en-GB" sz="3200" dirty="0"/>
              <a:t>Commission</a:t>
            </a:r>
            <a:endParaRPr lang="en-GB" sz="3600" dirty="0"/>
          </a:p>
        </p:txBody>
      </p:sp>
    </p:spTree>
    <p:extLst>
      <p:ext uri="{BB962C8B-B14F-4D97-AF65-F5344CB8AC3E}">
        <p14:creationId xmlns:p14="http://schemas.microsoft.com/office/powerpoint/2010/main" val="250360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s-ES" dirty="0" err="1"/>
              <a:t>Check</a:t>
            </a:r>
            <a:r>
              <a:rPr lang="es-ES" dirty="0"/>
              <a:t> </a:t>
            </a:r>
            <a:r>
              <a:rPr lang="es-ES" dirty="0" err="1"/>
              <a:t>categories</a:t>
            </a:r>
            <a:r>
              <a:rPr lang="es-ES" dirty="0"/>
              <a:t>        	</a:t>
            </a:r>
            <a:r>
              <a:rPr lang="en-GB" i="1" dirty="0"/>
              <a:t>		reminder!!! </a:t>
            </a:r>
            <a:endParaRPr lang="en-GB" b="0" i="1" dirty="0"/>
          </a:p>
        </p:txBody>
      </p:sp>
      <p:sp>
        <p:nvSpPr>
          <p:cNvPr id="7" name="Content Placeholder 2"/>
          <p:cNvSpPr>
            <a:spLocks noGrp="1"/>
          </p:cNvSpPr>
          <p:nvPr>
            <p:ph sz="quarter" idx="13"/>
          </p:nvPr>
        </p:nvSpPr>
        <p:spPr>
          <a:xfrm>
            <a:off x="468313" y="777927"/>
            <a:ext cx="11245850" cy="3759200"/>
          </a:xfrm>
        </p:spPr>
        <p:txBody>
          <a:bodyPr/>
          <a:lstStyle/>
          <a:p>
            <a:pPr>
              <a:lnSpc>
                <a:spcPct val="150000"/>
              </a:lnSpc>
            </a:pPr>
            <a:r>
              <a:rPr lang="en-GB" sz="3600" dirty="0"/>
              <a:t>Categories:</a:t>
            </a:r>
          </a:p>
          <a:p>
            <a:pPr lvl="1">
              <a:lnSpc>
                <a:spcPct val="150000"/>
              </a:lnSpc>
            </a:pPr>
            <a:r>
              <a:rPr lang="en-GB" sz="2800" dirty="0"/>
              <a:t>BLOCKER</a:t>
            </a:r>
          </a:p>
          <a:p>
            <a:pPr lvl="1">
              <a:lnSpc>
                <a:spcPct val="150000"/>
              </a:lnSpc>
            </a:pPr>
            <a:r>
              <a:rPr lang="en-GB" sz="2800" dirty="0"/>
              <a:t>ERROR</a:t>
            </a:r>
          </a:p>
          <a:p>
            <a:pPr lvl="1">
              <a:lnSpc>
                <a:spcPct val="150000"/>
              </a:lnSpc>
            </a:pPr>
            <a:r>
              <a:rPr lang="en-GB" sz="2800" dirty="0"/>
              <a:t>WARNING </a:t>
            </a:r>
          </a:p>
          <a:p>
            <a:pPr lvl="1">
              <a:lnSpc>
                <a:spcPct val="150000"/>
              </a:lnSpc>
            </a:pPr>
            <a:r>
              <a:rPr lang="en-GB" sz="2800" dirty="0"/>
              <a:t>INFO</a:t>
            </a:r>
          </a:p>
          <a:p>
            <a:pPr lvl="1">
              <a:lnSpc>
                <a:spcPct val="150000"/>
              </a:lnSpc>
            </a:pPr>
            <a:r>
              <a:rPr lang="en-GB" sz="2800" dirty="0"/>
              <a:t>OK</a:t>
            </a:r>
          </a:p>
          <a:p>
            <a:pPr lvl="1">
              <a:lnSpc>
                <a:spcPct val="150000"/>
              </a:lnSpc>
            </a:pPr>
            <a:r>
              <a:rPr lang="en-GB" sz="2800" dirty="0"/>
              <a:t>SKIPPED</a:t>
            </a:r>
          </a:p>
          <a:p>
            <a:pPr lvl="1">
              <a:lnSpc>
                <a:spcPct val="150000"/>
              </a:lnSpc>
            </a:pPr>
            <a:endParaRPr lang="en-GB" sz="3200" dirty="0"/>
          </a:p>
          <a:p>
            <a:pPr>
              <a:lnSpc>
                <a:spcPct val="150000"/>
              </a:lnSpc>
            </a:pPr>
            <a:r>
              <a:rPr lang="en-GB" sz="3600" dirty="0"/>
              <a:t>On-going revision of checks (keys checks)</a:t>
            </a:r>
          </a:p>
          <a:p>
            <a:pPr>
              <a:lnSpc>
                <a:spcPct val="150000"/>
              </a:lnSpc>
            </a:pPr>
            <a:r>
              <a:rPr lang="en-GB" sz="3600" dirty="0"/>
              <a:t>Revision of unnecessary checks following schema update</a:t>
            </a:r>
          </a:p>
          <a:p>
            <a:pPr>
              <a:lnSpc>
                <a:spcPct val="150000"/>
              </a:lnSpc>
            </a:pPr>
            <a:r>
              <a:rPr lang="en-GB" sz="3600" dirty="0"/>
              <a:t>Where possible move Tier 2 checks into automatic Tier 1</a:t>
            </a:r>
          </a:p>
        </p:txBody>
      </p:sp>
    </p:spTree>
    <p:extLst>
      <p:ext uri="{BB962C8B-B14F-4D97-AF65-F5344CB8AC3E}">
        <p14:creationId xmlns:p14="http://schemas.microsoft.com/office/powerpoint/2010/main" val="14761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3"/>
          </p:nvPr>
        </p:nvSpPr>
        <p:spPr>
          <a:xfrm>
            <a:off x="468313" y="777927"/>
            <a:ext cx="11245850" cy="3759200"/>
          </a:xfrm>
        </p:spPr>
        <p:txBody>
          <a:bodyPr/>
          <a:lstStyle/>
          <a:p>
            <a:pPr>
              <a:lnSpc>
                <a:spcPct val="150000"/>
              </a:lnSpc>
            </a:pPr>
            <a:r>
              <a:rPr lang="en-GB" sz="3600" b="1" dirty="0">
                <a:solidFill>
                  <a:srgbClr val="C00000"/>
                </a:solidFill>
              </a:rPr>
              <a:t>BLOCKER</a:t>
            </a:r>
            <a:r>
              <a:rPr lang="en-GB" sz="3600" dirty="0"/>
              <a:t>:</a:t>
            </a:r>
          </a:p>
          <a:p>
            <a:pPr lvl="1">
              <a:lnSpc>
                <a:spcPct val="150000"/>
              </a:lnSpc>
            </a:pPr>
            <a:r>
              <a:rPr lang="en-GB" sz="2800" b="1" dirty="0">
                <a:solidFill>
                  <a:srgbClr val="C00000"/>
                </a:solidFill>
              </a:rPr>
              <a:t>A critical error</a:t>
            </a:r>
            <a:r>
              <a:rPr lang="en-GB" sz="2800" b="1" dirty="0">
                <a:solidFill>
                  <a:srgbClr val="FF0000"/>
                </a:solidFill>
              </a:rPr>
              <a:t>. </a:t>
            </a:r>
            <a:r>
              <a:rPr lang="en-GB" sz="2800" dirty="0"/>
              <a:t>The envelope can not be released. Normally, a blocker is an error in the format of the file, or in the structure or content of the data. Such a critical error makes it impossible for the delivery to be harvested and integrated into the database. The envelope can only be released if every incorrect file is removed and replaced by corrected files.</a:t>
            </a:r>
            <a:endParaRPr lang="en-GB" sz="3600" dirty="0"/>
          </a:p>
        </p:txBody>
      </p:sp>
      <p:sp>
        <p:nvSpPr>
          <p:cNvPr id="8" name="Text Placeholder 1">
            <a:extLst>
              <a:ext uri="{FF2B5EF4-FFF2-40B4-BE49-F238E27FC236}">
                <a16:creationId xmlns:a16="http://schemas.microsoft.com/office/drawing/2014/main" id="{D158456B-0BF0-824A-96F4-E8E2E40D5572}"/>
              </a:ext>
            </a:extLst>
          </p:cNvPr>
          <p:cNvSpPr>
            <a:spLocks noGrp="1"/>
          </p:cNvSpPr>
          <p:nvPr>
            <p:ph type="body" sz="quarter" idx="12"/>
          </p:nvPr>
        </p:nvSpPr>
        <p:spPr>
          <a:xfrm>
            <a:off x="468000" y="36000"/>
            <a:ext cx="11246369" cy="676111"/>
          </a:xfrm>
        </p:spPr>
        <p:txBody>
          <a:bodyPr/>
          <a:lstStyle/>
          <a:p>
            <a:r>
              <a:rPr lang="es-ES" dirty="0" err="1"/>
              <a:t>Check</a:t>
            </a:r>
            <a:r>
              <a:rPr lang="es-ES" dirty="0"/>
              <a:t> </a:t>
            </a:r>
            <a:r>
              <a:rPr lang="es-ES" dirty="0" err="1"/>
              <a:t>categories</a:t>
            </a:r>
            <a:r>
              <a:rPr lang="es-ES" dirty="0"/>
              <a:t>        	</a:t>
            </a:r>
            <a:r>
              <a:rPr lang="en-GB" i="1" dirty="0"/>
              <a:t>		reminder!!! </a:t>
            </a:r>
            <a:endParaRPr lang="en-GB" b="0" i="1" dirty="0"/>
          </a:p>
        </p:txBody>
      </p:sp>
    </p:spTree>
    <p:extLst>
      <p:ext uri="{BB962C8B-B14F-4D97-AF65-F5344CB8AC3E}">
        <p14:creationId xmlns:p14="http://schemas.microsoft.com/office/powerpoint/2010/main" val="13382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3"/>
          </p:nvPr>
        </p:nvSpPr>
        <p:spPr>
          <a:xfrm>
            <a:off x="468313" y="777927"/>
            <a:ext cx="11245850" cy="3759200"/>
          </a:xfrm>
        </p:spPr>
        <p:txBody>
          <a:bodyPr/>
          <a:lstStyle/>
          <a:p>
            <a:pPr>
              <a:lnSpc>
                <a:spcPct val="150000"/>
              </a:lnSpc>
            </a:pPr>
            <a:r>
              <a:rPr lang="en-GB" sz="3600" b="1" dirty="0">
                <a:solidFill>
                  <a:srgbClr val="FF0000"/>
                </a:solidFill>
              </a:rPr>
              <a:t>ERROR</a:t>
            </a:r>
            <a:r>
              <a:rPr lang="en-GB" sz="3600" dirty="0"/>
              <a:t>:</a:t>
            </a:r>
          </a:p>
          <a:p>
            <a:pPr lvl="1">
              <a:lnSpc>
                <a:spcPct val="150000"/>
              </a:lnSpc>
            </a:pPr>
            <a:r>
              <a:rPr lang="en-GB" sz="2800" b="1" dirty="0">
                <a:solidFill>
                  <a:srgbClr val="FF0000"/>
                </a:solidFill>
              </a:rPr>
              <a:t>An important error. </a:t>
            </a:r>
            <a:r>
              <a:rPr lang="en-GB" sz="2800" dirty="0"/>
              <a:t>The envelope can be released, but part of its content may be excluded from the European database </a:t>
            </a:r>
          </a:p>
          <a:p>
            <a:pPr lvl="1">
              <a:lnSpc>
                <a:spcPct val="150000"/>
              </a:lnSpc>
            </a:pPr>
            <a:r>
              <a:rPr lang="en-GB" sz="2800" dirty="0"/>
              <a:t>Data Reporters are strongly advised to correct errors.</a:t>
            </a:r>
          </a:p>
          <a:p>
            <a:pPr lvl="1">
              <a:lnSpc>
                <a:spcPct val="150000"/>
              </a:lnSpc>
            </a:pPr>
            <a:r>
              <a:rPr lang="en-GB" sz="2800" dirty="0"/>
              <a:t> A clarification or a resubmission </a:t>
            </a:r>
            <a:r>
              <a:rPr lang="en-GB" sz="2800" b="1" u="sng" dirty="0"/>
              <a:t>WILL</a:t>
            </a:r>
            <a:r>
              <a:rPr lang="en-GB" sz="2800" dirty="0"/>
              <a:t> be requested, when the data is processed and the final feedback is added to the envelope. </a:t>
            </a:r>
          </a:p>
        </p:txBody>
      </p:sp>
      <p:sp>
        <p:nvSpPr>
          <p:cNvPr id="6" name="Text Placeholder 1">
            <a:extLst>
              <a:ext uri="{FF2B5EF4-FFF2-40B4-BE49-F238E27FC236}">
                <a16:creationId xmlns:a16="http://schemas.microsoft.com/office/drawing/2014/main" id="{5C8F6DEF-07EF-2B4C-B9ED-8D8607DD7789}"/>
              </a:ext>
            </a:extLst>
          </p:cNvPr>
          <p:cNvSpPr>
            <a:spLocks noGrp="1"/>
          </p:cNvSpPr>
          <p:nvPr>
            <p:ph type="body" sz="quarter" idx="12"/>
          </p:nvPr>
        </p:nvSpPr>
        <p:spPr>
          <a:xfrm>
            <a:off x="468000" y="36000"/>
            <a:ext cx="11246369" cy="676111"/>
          </a:xfrm>
        </p:spPr>
        <p:txBody>
          <a:bodyPr/>
          <a:lstStyle/>
          <a:p>
            <a:r>
              <a:rPr lang="es-ES" dirty="0" err="1"/>
              <a:t>Check</a:t>
            </a:r>
            <a:r>
              <a:rPr lang="es-ES" dirty="0"/>
              <a:t> </a:t>
            </a:r>
            <a:r>
              <a:rPr lang="es-ES" dirty="0" err="1"/>
              <a:t>categories</a:t>
            </a:r>
            <a:r>
              <a:rPr lang="es-ES" dirty="0"/>
              <a:t>        	</a:t>
            </a:r>
            <a:r>
              <a:rPr lang="en-GB" i="1" dirty="0"/>
              <a:t>		reminder!!! </a:t>
            </a:r>
            <a:endParaRPr lang="en-GB" b="0" i="1" dirty="0"/>
          </a:p>
        </p:txBody>
      </p:sp>
    </p:spTree>
    <p:extLst>
      <p:ext uri="{BB962C8B-B14F-4D97-AF65-F5344CB8AC3E}">
        <p14:creationId xmlns:p14="http://schemas.microsoft.com/office/powerpoint/2010/main" val="118048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3"/>
          </p:nvPr>
        </p:nvSpPr>
        <p:spPr>
          <a:xfrm>
            <a:off x="468313" y="777927"/>
            <a:ext cx="11245850" cy="3759200"/>
          </a:xfrm>
        </p:spPr>
        <p:txBody>
          <a:bodyPr/>
          <a:lstStyle/>
          <a:p>
            <a:pPr>
              <a:lnSpc>
                <a:spcPct val="150000"/>
              </a:lnSpc>
            </a:pPr>
            <a:r>
              <a:rPr lang="en-GB" sz="3600" b="1" dirty="0">
                <a:solidFill>
                  <a:srgbClr val="FFC000"/>
                </a:solidFill>
              </a:rPr>
              <a:t>WARNING </a:t>
            </a:r>
            <a:r>
              <a:rPr lang="en-GB" sz="3600" dirty="0"/>
              <a:t>:</a:t>
            </a:r>
          </a:p>
          <a:p>
            <a:pPr lvl="1">
              <a:lnSpc>
                <a:spcPct val="150000"/>
              </a:lnSpc>
            </a:pPr>
            <a:r>
              <a:rPr lang="en-GB" sz="2800" b="1" dirty="0">
                <a:solidFill>
                  <a:srgbClr val="FFC000"/>
                </a:solidFill>
              </a:rPr>
              <a:t>An issue that may be an error. </a:t>
            </a:r>
            <a:r>
              <a:rPr lang="en-GB" sz="2800" dirty="0"/>
              <a:t>Data Reporters are advised to check the correctness of the records or values that raised the warning. The envelope can be released.</a:t>
            </a:r>
          </a:p>
          <a:p>
            <a:pPr lvl="1">
              <a:lnSpc>
                <a:spcPct val="150000"/>
              </a:lnSpc>
            </a:pPr>
            <a:r>
              <a:rPr lang="en-GB" sz="2800" dirty="0"/>
              <a:t>Data Reporters are strongly advised to check warnings.</a:t>
            </a:r>
          </a:p>
          <a:p>
            <a:pPr lvl="1">
              <a:lnSpc>
                <a:spcPct val="150000"/>
              </a:lnSpc>
            </a:pPr>
            <a:r>
              <a:rPr lang="en-GB" sz="2800" dirty="0"/>
              <a:t> A clarification or a resubmission </a:t>
            </a:r>
            <a:r>
              <a:rPr lang="en-GB" sz="2800" b="1" u="sng" dirty="0"/>
              <a:t>MAY</a:t>
            </a:r>
            <a:r>
              <a:rPr lang="en-GB" sz="2800" dirty="0"/>
              <a:t> be requested, when the data is processed and the final feedback is added to the envelope. </a:t>
            </a:r>
          </a:p>
        </p:txBody>
      </p:sp>
      <p:sp>
        <p:nvSpPr>
          <p:cNvPr id="6" name="Text Placeholder 1">
            <a:extLst>
              <a:ext uri="{FF2B5EF4-FFF2-40B4-BE49-F238E27FC236}">
                <a16:creationId xmlns:a16="http://schemas.microsoft.com/office/drawing/2014/main" id="{E3B7B383-09A7-2141-A1B5-DADB4C1D0324}"/>
              </a:ext>
            </a:extLst>
          </p:cNvPr>
          <p:cNvSpPr>
            <a:spLocks noGrp="1"/>
          </p:cNvSpPr>
          <p:nvPr>
            <p:ph type="body" sz="quarter" idx="12"/>
          </p:nvPr>
        </p:nvSpPr>
        <p:spPr>
          <a:xfrm>
            <a:off x="468000" y="36000"/>
            <a:ext cx="11246369" cy="676111"/>
          </a:xfrm>
        </p:spPr>
        <p:txBody>
          <a:bodyPr/>
          <a:lstStyle/>
          <a:p>
            <a:r>
              <a:rPr lang="es-ES" dirty="0" err="1"/>
              <a:t>Check</a:t>
            </a:r>
            <a:r>
              <a:rPr lang="es-ES" dirty="0"/>
              <a:t> </a:t>
            </a:r>
            <a:r>
              <a:rPr lang="es-ES" dirty="0" err="1"/>
              <a:t>categories</a:t>
            </a:r>
            <a:r>
              <a:rPr lang="es-ES" dirty="0"/>
              <a:t>        	</a:t>
            </a:r>
            <a:r>
              <a:rPr lang="en-GB" i="1" dirty="0"/>
              <a:t>		reminder!!! </a:t>
            </a:r>
            <a:endParaRPr lang="en-GB" b="0" i="1" dirty="0"/>
          </a:p>
        </p:txBody>
      </p:sp>
    </p:spTree>
    <p:extLst>
      <p:ext uri="{BB962C8B-B14F-4D97-AF65-F5344CB8AC3E}">
        <p14:creationId xmlns:p14="http://schemas.microsoft.com/office/powerpoint/2010/main" val="3451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3"/>
          </p:nvPr>
        </p:nvSpPr>
        <p:spPr>
          <a:xfrm>
            <a:off x="468313" y="777927"/>
            <a:ext cx="11245850" cy="3759200"/>
          </a:xfrm>
        </p:spPr>
        <p:txBody>
          <a:bodyPr/>
          <a:lstStyle/>
          <a:p>
            <a:pPr>
              <a:lnSpc>
                <a:spcPct val="150000"/>
              </a:lnSpc>
            </a:pPr>
            <a:r>
              <a:rPr lang="en-GB" sz="3600" b="1" dirty="0">
                <a:solidFill>
                  <a:srgbClr val="92D050"/>
                </a:solidFill>
              </a:rPr>
              <a:t>INFO</a:t>
            </a:r>
            <a:r>
              <a:rPr lang="en-GB" sz="3600" dirty="0"/>
              <a:t>:</a:t>
            </a:r>
          </a:p>
          <a:p>
            <a:pPr lvl="1">
              <a:lnSpc>
                <a:spcPct val="150000"/>
              </a:lnSpc>
            </a:pPr>
            <a:r>
              <a:rPr lang="en-GB" sz="2800" b="1" dirty="0">
                <a:solidFill>
                  <a:srgbClr val="92D050"/>
                </a:solidFill>
              </a:rPr>
              <a:t>Other issues related to the quality of the data or content of the submission. </a:t>
            </a:r>
          </a:p>
          <a:p>
            <a:pPr lvl="1">
              <a:lnSpc>
                <a:spcPct val="150000"/>
              </a:lnSpc>
            </a:pPr>
            <a:r>
              <a:rPr lang="en-GB" sz="2800" dirty="0"/>
              <a:t>The envelope can be released.</a:t>
            </a:r>
          </a:p>
        </p:txBody>
      </p:sp>
      <p:sp>
        <p:nvSpPr>
          <p:cNvPr id="6" name="Text Placeholder 1">
            <a:extLst>
              <a:ext uri="{FF2B5EF4-FFF2-40B4-BE49-F238E27FC236}">
                <a16:creationId xmlns:a16="http://schemas.microsoft.com/office/drawing/2014/main" id="{89502A0B-CCF8-1D46-BEF1-7DA7F48749FC}"/>
              </a:ext>
            </a:extLst>
          </p:cNvPr>
          <p:cNvSpPr>
            <a:spLocks noGrp="1"/>
          </p:cNvSpPr>
          <p:nvPr>
            <p:ph type="body" sz="quarter" idx="12"/>
          </p:nvPr>
        </p:nvSpPr>
        <p:spPr>
          <a:xfrm>
            <a:off x="468000" y="36000"/>
            <a:ext cx="11246369" cy="676111"/>
          </a:xfrm>
        </p:spPr>
        <p:txBody>
          <a:bodyPr/>
          <a:lstStyle/>
          <a:p>
            <a:r>
              <a:rPr lang="es-ES" dirty="0" err="1"/>
              <a:t>Check</a:t>
            </a:r>
            <a:r>
              <a:rPr lang="es-ES" dirty="0"/>
              <a:t> </a:t>
            </a:r>
            <a:r>
              <a:rPr lang="es-ES" dirty="0" err="1"/>
              <a:t>categories</a:t>
            </a:r>
            <a:r>
              <a:rPr lang="es-ES" dirty="0"/>
              <a:t>        	</a:t>
            </a:r>
            <a:r>
              <a:rPr lang="en-GB" i="1" dirty="0"/>
              <a:t>		reminder!!! </a:t>
            </a:r>
            <a:endParaRPr lang="en-GB" b="0" i="1" dirty="0"/>
          </a:p>
        </p:txBody>
      </p:sp>
    </p:spTree>
    <p:extLst>
      <p:ext uri="{BB962C8B-B14F-4D97-AF65-F5344CB8AC3E}">
        <p14:creationId xmlns:p14="http://schemas.microsoft.com/office/powerpoint/2010/main" val="85021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Cover">
  <a:themeElements>
    <a:clrScheme name="Personnalisée 1">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89E79B58-ABE2-4166-89C3-C75C983A48C1}"/>
    </a:ext>
  </a:extLst>
</a:theme>
</file>

<file path=ppt/theme/theme2.xml><?xml version="1.0" encoding="utf-8"?>
<a:theme xmlns:a="http://schemas.openxmlformats.org/drawingml/2006/main" name="19_Sections">
  <a:themeElements>
    <a:clrScheme name="Personnalisée 3">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5975FBB0-496A-43E2-A5DA-5DB4EBFC696E}"/>
    </a:ext>
  </a:extLst>
</a:theme>
</file>

<file path=ppt/theme/theme3.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2_16x9_white background</Template>
  <TotalTime>4342</TotalTime>
  <Words>837</Words>
  <Application>Microsoft Macintosh PowerPoint</Application>
  <PresentationFormat>Widescreen</PresentationFormat>
  <Paragraphs>161</Paragraphs>
  <Slides>32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32</vt:i4>
      </vt:variant>
    </vt:vector>
  </HeadingPairs>
  <TitlesOfParts>
    <vt:vector size="38" baseType="lpstr">
      <vt:lpstr>Arial</vt:lpstr>
      <vt:lpstr>Calibri</vt:lpstr>
      <vt:lpstr>Open Sans</vt:lpstr>
      <vt:lpstr>Cover</vt:lpstr>
      <vt:lpstr>19_Sections</vt:lpstr>
      <vt:lpstr>16_Sections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European Environment Agency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Artur Bernard Gsella</dc:creator>
  <cp:keywords/>
  <dc:description/>
  <cp:lastModifiedBy>Jaume Targa</cp:lastModifiedBy>
  <cp:revision>83</cp:revision>
  <cp:lastPrinted>2015-02-09T14:13:52Z</cp:lastPrinted>
  <dcterms:created xsi:type="dcterms:W3CDTF">2015-11-13T06:27:09Z</dcterms:created>
  <dcterms:modified xsi:type="dcterms:W3CDTF">2018-11-06T22:57:47Z</dcterms:modified>
  <cp:category/>
</cp:coreProperties>
</file>