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6654"/>
    <a:srgbClr val="113A60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8267" autoAdjust="0"/>
  </p:normalViewPr>
  <p:slideViewPr>
    <p:cSldViewPr snapToGrid="0">
      <p:cViewPr varScale="1">
        <p:scale>
          <a:sx n="99" d="100"/>
          <a:sy n="99" d="100"/>
        </p:scale>
        <p:origin x="8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1832" y="-10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10/02/2022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10/02/2022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4" y="3271104"/>
            <a:ext cx="7942238" cy="267645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00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Tabs categorization, Dates and Ownership – do not change.</a:t>
            </a:r>
          </a:p>
          <a:p>
            <a:r>
              <a:rPr lang="en-GB" dirty="0"/>
              <a:t>You can change ‘Dates’ in the Default tab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44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Recommend not to publish personal email addresses for spam reasons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1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80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2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36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toolbar is visible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8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2383989"/>
            <a:ext cx="10779125" cy="1673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1AE9D-8768-4444-B431-18F67297C8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437" y="4155639"/>
            <a:ext cx="10779125" cy="1673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857375" y="272473"/>
            <a:ext cx="10170016" cy="69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057E8A-D837-4E8B-AA58-20B7B6682599}"/>
              </a:ext>
            </a:extLst>
          </p:cNvPr>
          <p:cNvSpPr/>
          <p:nvPr userDrawn="1"/>
        </p:nvSpPr>
        <p:spPr>
          <a:xfrm>
            <a:off x="0" y="0"/>
            <a:ext cx="1778924" cy="6858000"/>
          </a:xfrm>
          <a:prstGeom prst="rect">
            <a:avLst/>
          </a:prstGeom>
          <a:solidFill>
            <a:srgbClr val="008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Picture 5" descr="Logo_H_White.png">
            <a:extLst>
              <a:ext uri="{FF2B5EF4-FFF2-40B4-BE49-F238E27FC236}">
                <a16:creationId xmlns:a16="http://schemas.microsoft.com/office/drawing/2014/main" id="{5C813C48-C396-4213-AB01-42307B938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" y="6439512"/>
            <a:ext cx="1576050" cy="29203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D3043-C47E-43B0-9854-65145B5C49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57375" y="1333500"/>
            <a:ext cx="10169525" cy="52006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8CBB122-6054-4C69-B568-780AA9A35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7375" y="272473"/>
            <a:ext cx="10170016" cy="69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DEDC3-3F9F-4A26-AF38-803EC8D8B78C}"/>
              </a:ext>
            </a:extLst>
          </p:cNvPr>
          <p:cNvSpPr/>
          <p:nvPr userDrawn="1"/>
        </p:nvSpPr>
        <p:spPr>
          <a:xfrm>
            <a:off x="0" y="0"/>
            <a:ext cx="1778924" cy="6858000"/>
          </a:xfrm>
          <a:prstGeom prst="rect">
            <a:avLst/>
          </a:prstGeom>
          <a:solidFill>
            <a:srgbClr val="008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Picture 4" descr="Logo_H_White.png">
            <a:extLst>
              <a:ext uri="{FF2B5EF4-FFF2-40B4-BE49-F238E27FC236}">
                <a16:creationId xmlns:a16="http://schemas.microsoft.com/office/drawing/2014/main" id="{703E5422-5273-465E-B3C1-4A6040EB4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" y="6439512"/>
            <a:ext cx="1576050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6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H_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0" y="6228000"/>
            <a:ext cx="2160000" cy="400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09" r:id="rId3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mailto:ana.cardoso@eea.europa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7AA6C-88DC-4130-BAC5-F587FA8E3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436" y="1436687"/>
            <a:ext cx="10779125" cy="2718953"/>
          </a:xfrm>
        </p:spPr>
        <p:txBody>
          <a:bodyPr/>
          <a:lstStyle/>
          <a:p>
            <a:r>
              <a:rPr lang="en-GB" dirty="0"/>
              <a:t>Web pages presenting European Topic Centres in Eionet Portal: </a:t>
            </a:r>
          </a:p>
          <a:p>
            <a:r>
              <a:rPr lang="en-GB" dirty="0"/>
              <a:t>Info-session on how to edit and structure content for ETC web content admins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1737D-E810-4D09-9A59-5B005E4EC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437" y="4155640"/>
            <a:ext cx="10779125" cy="608090"/>
          </a:xfrm>
        </p:spPr>
        <p:txBody>
          <a:bodyPr/>
          <a:lstStyle/>
          <a:p>
            <a:r>
              <a:rPr lang="en-GB" dirty="0"/>
              <a:t>24/01/2022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7522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B80629-143A-4BC7-99A1-74328988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83" y="2451873"/>
            <a:ext cx="5557060" cy="42946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56BC9-BD0A-47D3-9817-4C5BAAAE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to add images to pages?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5332A-8A7E-4552-A0BE-8752CA7F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983" y="1111637"/>
            <a:ext cx="6410325" cy="12001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1588D1-9234-43AF-A0C5-C98520F85268}"/>
              </a:ext>
            </a:extLst>
          </p:cNvPr>
          <p:cNvSpPr/>
          <p:nvPr/>
        </p:nvSpPr>
        <p:spPr>
          <a:xfrm>
            <a:off x="7837314" y="1822617"/>
            <a:ext cx="369984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0C817-071C-42CA-9CA5-5AF131DC1150}"/>
              </a:ext>
            </a:extLst>
          </p:cNvPr>
          <p:cNvSpPr txBox="1"/>
          <p:nvPr/>
        </p:nvSpPr>
        <p:spPr>
          <a:xfrm>
            <a:off x="8353308" y="1822617"/>
            <a:ext cx="203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Insert/edit image</a:t>
            </a:r>
            <a:endParaRPr lang="LID4096" dirty="0">
              <a:solidFill>
                <a:srgbClr val="C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8A4BF1-2769-4947-97BE-0A28778CD204}"/>
              </a:ext>
            </a:extLst>
          </p:cNvPr>
          <p:cNvSpPr/>
          <p:nvPr/>
        </p:nvSpPr>
        <p:spPr>
          <a:xfrm>
            <a:off x="1953660" y="3134744"/>
            <a:ext cx="789540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D0A27E-056D-486F-AF35-B9512008E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314" y="2748227"/>
            <a:ext cx="3479761" cy="23175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E42447-6560-4970-AFEF-9A9C6647C554}"/>
              </a:ext>
            </a:extLst>
          </p:cNvPr>
          <p:cNvSpPr/>
          <p:nvPr/>
        </p:nvSpPr>
        <p:spPr>
          <a:xfrm>
            <a:off x="2977376" y="3462517"/>
            <a:ext cx="440195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ABA3E8-6BCE-4F98-89B5-EA43A8E36B2F}"/>
              </a:ext>
            </a:extLst>
          </p:cNvPr>
          <p:cNvSpPr/>
          <p:nvPr/>
        </p:nvSpPr>
        <p:spPr>
          <a:xfrm>
            <a:off x="1934501" y="4150060"/>
            <a:ext cx="1399713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D0651-2AF1-4EE5-8306-586F3E39139E}"/>
              </a:ext>
            </a:extLst>
          </p:cNvPr>
          <p:cNvSpPr/>
          <p:nvPr/>
        </p:nvSpPr>
        <p:spPr>
          <a:xfrm>
            <a:off x="8831766" y="4630167"/>
            <a:ext cx="446049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931C50-EF08-4280-BF42-BAA7E84C7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709" y="4821484"/>
            <a:ext cx="1838582" cy="193384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902735-1B79-4655-A04A-2B94441EAAE9}"/>
              </a:ext>
            </a:extLst>
          </p:cNvPr>
          <p:cNvSpPr/>
          <p:nvPr/>
        </p:nvSpPr>
        <p:spPr>
          <a:xfrm>
            <a:off x="5592790" y="5916592"/>
            <a:ext cx="1109918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C5F8B-1C49-40C7-9284-62299E246067}"/>
              </a:ext>
            </a:extLst>
          </p:cNvPr>
          <p:cNvSpPr txBox="1"/>
          <p:nvPr/>
        </p:nvSpPr>
        <p:spPr>
          <a:xfrm>
            <a:off x="1661530" y="3094246"/>
            <a:ext cx="3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2.</a:t>
            </a:r>
            <a:endParaRPr lang="LID4096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B4E3E-1C4E-42A4-AD10-52BF4024C13A}"/>
              </a:ext>
            </a:extLst>
          </p:cNvPr>
          <p:cNvSpPr txBox="1"/>
          <p:nvPr/>
        </p:nvSpPr>
        <p:spPr>
          <a:xfrm>
            <a:off x="2640105" y="3664907"/>
            <a:ext cx="3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3.</a:t>
            </a:r>
            <a:endParaRPr lang="LID4096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B164D-E36B-4D6B-8A68-4DF7F76A36CB}"/>
              </a:ext>
            </a:extLst>
          </p:cNvPr>
          <p:cNvSpPr txBox="1"/>
          <p:nvPr/>
        </p:nvSpPr>
        <p:spPr>
          <a:xfrm>
            <a:off x="8033350" y="1527046"/>
            <a:ext cx="3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1.</a:t>
            </a:r>
            <a:endParaRPr lang="LID4096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E1999-4650-4CA0-8732-4E25EE2EA8DC}"/>
              </a:ext>
            </a:extLst>
          </p:cNvPr>
          <p:cNvSpPr txBox="1"/>
          <p:nvPr/>
        </p:nvSpPr>
        <p:spPr>
          <a:xfrm>
            <a:off x="9277815" y="4686256"/>
            <a:ext cx="3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4.</a:t>
            </a:r>
            <a:endParaRPr lang="LID4096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9D0B3A-781E-4382-AEFD-95824A5D26C5}"/>
              </a:ext>
            </a:extLst>
          </p:cNvPr>
          <p:cNvSpPr txBox="1"/>
          <p:nvPr/>
        </p:nvSpPr>
        <p:spPr>
          <a:xfrm>
            <a:off x="5235603" y="5907751"/>
            <a:ext cx="3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6.</a:t>
            </a:r>
            <a:endParaRPr lang="LID4096" b="1" dirty="0">
              <a:solidFill>
                <a:srgbClr val="C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BFF3F04-F7B9-4F5C-9895-72C853B5F6FF}"/>
              </a:ext>
            </a:extLst>
          </p:cNvPr>
          <p:cNvSpPr/>
          <p:nvPr/>
        </p:nvSpPr>
        <p:spPr>
          <a:xfrm>
            <a:off x="8560860" y="2711611"/>
            <a:ext cx="1109918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51214E-DB38-48A9-9D4F-8FBFB42B59D3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417571" y="2902929"/>
            <a:ext cx="5143289" cy="761978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ED36041-C9F4-4EFF-9073-2BDB52B63613}"/>
              </a:ext>
            </a:extLst>
          </p:cNvPr>
          <p:cNvSpPr txBox="1"/>
          <p:nvPr/>
        </p:nvSpPr>
        <p:spPr>
          <a:xfrm>
            <a:off x="3334214" y="4163363"/>
            <a:ext cx="3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5.</a:t>
            </a:r>
            <a:endParaRPr lang="LID4096" b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69A9C-D2A9-4DD6-BF4C-324B41B1D53E}"/>
              </a:ext>
            </a:extLst>
          </p:cNvPr>
          <p:cNvSpPr txBox="1"/>
          <p:nvPr/>
        </p:nvSpPr>
        <p:spPr>
          <a:xfrm>
            <a:off x="8820033" y="5122230"/>
            <a:ext cx="22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Choose the image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349510-6259-47A2-ACCE-1791C3F55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033" y="5502229"/>
            <a:ext cx="2621118" cy="1175931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AD431F4-2674-7B4E-A8E3-80A67C4C5F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237431-E9AE-461B-BFB5-A42427252DD2}"/>
              </a:ext>
            </a:extLst>
          </p:cNvPr>
          <p:cNvSpPr/>
          <p:nvPr/>
        </p:nvSpPr>
        <p:spPr>
          <a:xfrm>
            <a:off x="1889587" y="6437617"/>
            <a:ext cx="1277125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48C056-068F-4AB0-8FA9-87CEA285B2C3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166712" y="6092417"/>
            <a:ext cx="2068891" cy="565655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3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4FE29-4A4F-475A-8337-107AF3BC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Copying and moving content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97F22-BC38-418B-B17C-F47DDBF00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1" r="2631" b="80995"/>
          <a:stretch/>
        </p:blipFill>
        <p:spPr>
          <a:xfrm>
            <a:off x="1952446" y="1672549"/>
            <a:ext cx="1303288" cy="1359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A898B9-32B3-4F19-81F1-51CB7E2F7542}"/>
              </a:ext>
            </a:extLst>
          </p:cNvPr>
          <p:cNvSpPr/>
          <p:nvPr/>
        </p:nvSpPr>
        <p:spPr>
          <a:xfrm>
            <a:off x="1952446" y="2178065"/>
            <a:ext cx="1303288" cy="476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2D4F49-9991-4E78-87F2-19911026D8C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255734" y="2242515"/>
            <a:ext cx="785703" cy="1738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C53346-BDE5-4A74-A5AE-1261523E13EA}"/>
              </a:ext>
            </a:extLst>
          </p:cNvPr>
          <p:cNvSpPr txBox="1"/>
          <p:nvPr/>
        </p:nvSpPr>
        <p:spPr>
          <a:xfrm>
            <a:off x="1857376" y="4584588"/>
            <a:ext cx="5268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Control over ETC specific folder</a:t>
            </a:r>
          </a:p>
          <a:p>
            <a:r>
              <a:rPr lang="en-GB" dirty="0"/>
              <a:t>Manage files and folders with content toolbar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Delete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6900C-9E11-4DAE-94D9-C763B8C6A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341" y="1515786"/>
            <a:ext cx="7558447" cy="25245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AE5D1D-E023-46D0-8A09-92625E1CCE3C}"/>
              </a:ext>
            </a:extLst>
          </p:cNvPr>
          <p:cNvSpPr/>
          <p:nvPr/>
        </p:nvSpPr>
        <p:spPr>
          <a:xfrm>
            <a:off x="4257031" y="1875134"/>
            <a:ext cx="7770360" cy="476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A8716-4B4B-41F5-BC83-05CDFC639103}"/>
              </a:ext>
            </a:extLst>
          </p:cNvPr>
          <p:cNvSpPr txBox="1"/>
          <p:nvPr/>
        </p:nvSpPr>
        <p:spPr>
          <a:xfrm>
            <a:off x="7384663" y="4604610"/>
            <a:ext cx="4368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Important!</a:t>
            </a:r>
          </a:p>
          <a:p>
            <a:r>
              <a:rPr lang="en-GB" dirty="0"/>
              <a:t>There is no recycle bin – content item is  really deleted.</a:t>
            </a:r>
          </a:p>
          <a:p>
            <a:r>
              <a:rPr lang="en-GB" dirty="0"/>
              <a:t>In some situations, safer to unpublish.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A3867C7-60AF-8F45-9F56-BF47E83C9A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9725B-862E-450A-B12A-C151DDBC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Publish and unpublish content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71483-2FD0-4115-952E-5084DF09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6" y="1744934"/>
            <a:ext cx="8172282" cy="3038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8E149A-2C26-4811-B260-A194F877913B}"/>
              </a:ext>
            </a:extLst>
          </p:cNvPr>
          <p:cNvSpPr/>
          <p:nvPr/>
        </p:nvSpPr>
        <p:spPr>
          <a:xfrm>
            <a:off x="1901979" y="3584510"/>
            <a:ext cx="369984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B138C9-956B-4638-B5F7-C69B4AC34586}"/>
              </a:ext>
            </a:extLst>
          </p:cNvPr>
          <p:cNvSpPr/>
          <p:nvPr/>
        </p:nvSpPr>
        <p:spPr>
          <a:xfrm>
            <a:off x="6129453" y="2224061"/>
            <a:ext cx="369984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0CB698-FEA3-4A09-A517-4187AB03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805" y="731374"/>
            <a:ext cx="1762371" cy="57062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5F6D3B-4F68-4D1D-B870-890C86B91D9C}"/>
              </a:ext>
            </a:extLst>
          </p:cNvPr>
          <p:cNvSpPr/>
          <p:nvPr/>
        </p:nvSpPr>
        <p:spPr>
          <a:xfrm>
            <a:off x="10211320" y="1195942"/>
            <a:ext cx="1497459" cy="548992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42D60-6249-404C-B873-C705332AAB50}"/>
              </a:ext>
            </a:extLst>
          </p:cNvPr>
          <p:cNvSpPr/>
          <p:nvPr/>
        </p:nvSpPr>
        <p:spPr>
          <a:xfrm>
            <a:off x="10211319" y="4873083"/>
            <a:ext cx="1374797" cy="29342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1CC10-E2DF-49E2-8955-1D5024BBCC98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499437" y="1430452"/>
            <a:ext cx="3711884" cy="984927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C64F79-A892-4ED4-9466-5BBB6364902C}"/>
              </a:ext>
            </a:extLst>
          </p:cNvPr>
          <p:cNvSpPr/>
          <p:nvPr/>
        </p:nvSpPr>
        <p:spPr>
          <a:xfrm>
            <a:off x="10072691" y="6191110"/>
            <a:ext cx="863534" cy="29342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0299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B0AEA0-B974-4211-B981-A4205CA75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Plone</a:t>
            </a:r>
            <a:r>
              <a:rPr lang="en-GB" dirty="0"/>
              <a:t> toolbar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41EA-5DD5-407D-B04B-C550FB3A67D5}"/>
              </a:ext>
            </a:extLst>
          </p:cNvPr>
          <p:cNvSpPr txBox="1"/>
          <p:nvPr/>
        </p:nvSpPr>
        <p:spPr>
          <a:xfrm>
            <a:off x="5062713" y="133048"/>
            <a:ext cx="457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Note</a:t>
            </a:r>
          </a:p>
          <a:p>
            <a:r>
              <a:rPr lang="en-GB" dirty="0"/>
              <a:t>The toolbar is visible on all pages where you have editing rights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032FC-38A2-4777-95C5-97743A797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1" r="2631" b="25834"/>
          <a:stretch/>
        </p:blipFill>
        <p:spPr>
          <a:xfrm>
            <a:off x="2470520" y="1132796"/>
            <a:ext cx="1253987" cy="5400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44BC15-D663-450C-BF16-7D03BAE451EF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724507" y="1623211"/>
            <a:ext cx="843407" cy="2121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0CE8A6-4F1B-4E6A-8968-77E9766087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844343" y="2882267"/>
            <a:ext cx="843408" cy="6354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470D7C-4789-4A27-88DB-A27CDB347FE3}"/>
              </a:ext>
            </a:extLst>
          </p:cNvPr>
          <p:cNvSpPr txBox="1"/>
          <p:nvPr/>
        </p:nvSpPr>
        <p:spPr>
          <a:xfrm>
            <a:off x="4567914" y="1300045"/>
            <a:ext cx="637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all content in the current folder and manipulate (copy paste delete), also in bulk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5B746-9A35-4BF7-AE0A-78EE77D2D59C}"/>
              </a:ext>
            </a:extLst>
          </p:cNvPr>
          <p:cNvSpPr txBox="1"/>
          <p:nvPr/>
        </p:nvSpPr>
        <p:spPr>
          <a:xfrm>
            <a:off x="4687751" y="2697601"/>
            <a:ext cx="725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new content in the current folder, page, ETC report, images…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310C8-05B9-465B-A5E3-8C149F7BCF27}"/>
              </a:ext>
            </a:extLst>
          </p:cNvPr>
          <p:cNvSpPr txBox="1"/>
          <p:nvPr/>
        </p:nvSpPr>
        <p:spPr>
          <a:xfrm>
            <a:off x="4687750" y="3720110"/>
            <a:ext cx="643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Publish and </a:t>
            </a:r>
            <a:r>
              <a:rPr lang="en-GB" dirty="0" err="1"/>
              <a:t>unpublish</a:t>
            </a:r>
            <a:r>
              <a:rPr lang="en-GB" dirty="0"/>
              <a:t> (hide) the current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3F4C3-F009-4FE3-8193-9465114AD97C}"/>
              </a:ext>
            </a:extLst>
          </p:cNvPr>
          <p:cNvSpPr txBox="1"/>
          <p:nvPr/>
        </p:nvSpPr>
        <p:spPr>
          <a:xfrm>
            <a:off x="4687751" y="5201457"/>
            <a:ext cx="733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Manage the right-hand boxes for additional 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39030-278C-4872-97BA-73CE8000F053}"/>
              </a:ext>
            </a:extLst>
          </p:cNvPr>
          <p:cNvSpPr txBox="1"/>
          <p:nvPr/>
        </p:nvSpPr>
        <p:spPr>
          <a:xfrm>
            <a:off x="4687750" y="5867741"/>
            <a:ext cx="750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View the history of the current page and revert to older versions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46C2C6-C752-4625-BA10-ED5EC956C08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881180" y="5386123"/>
            <a:ext cx="806571" cy="2935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72FAB-2704-4440-AC6A-97C5D4FCF77A}"/>
              </a:ext>
            </a:extLst>
          </p:cNvPr>
          <p:cNvCxnSpPr/>
          <p:nvPr/>
        </p:nvCxnSpPr>
        <p:spPr>
          <a:xfrm flipV="1">
            <a:off x="3881180" y="6113034"/>
            <a:ext cx="769734" cy="25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027F40-275D-4AEA-BEAC-93D21ECE8FE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844343" y="3904776"/>
            <a:ext cx="843407" cy="1963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55EE4B-34CC-432F-885B-A590DA5730FE}"/>
              </a:ext>
            </a:extLst>
          </p:cNvPr>
          <p:cNvSpPr txBox="1"/>
          <p:nvPr/>
        </p:nvSpPr>
        <p:spPr>
          <a:xfrm>
            <a:off x="4687750" y="4496125"/>
            <a:ext cx="725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defines the default view of the current item, e.g. how folder contents are displayed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66DBC3-2166-481C-BBED-FE33F81C9A8F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844343" y="4819291"/>
            <a:ext cx="843407" cy="2712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5662328-3B82-AA4E-8DEE-AC69E4C90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elp outline">
            <a:extLst>
              <a:ext uri="{FF2B5EF4-FFF2-40B4-BE49-F238E27FC236}">
                <a16:creationId xmlns:a16="http://schemas.microsoft.com/office/drawing/2014/main" id="{60574FFC-DE7B-4A69-9B8F-0FCA3DB0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432" y="263275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4D658-FF96-4394-B816-2D4547CE0A4E}"/>
              </a:ext>
            </a:extLst>
          </p:cNvPr>
          <p:cNvSpPr txBox="1"/>
          <p:nvPr/>
        </p:nvSpPr>
        <p:spPr>
          <a:xfrm>
            <a:off x="-58408" y="3542653"/>
            <a:ext cx="183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Q&amp;A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A9C07-407D-4103-950C-E37ABC3F2C91}"/>
              </a:ext>
            </a:extLst>
          </p:cNvPr>
          <p:cNvSpPr txBox="1"/>
          <p:nvPr/>
        </p:nvSpPr>
        <p:spPr>
          <a:xfrm>
            <a:off x="3192924" y="2129049"/>
            <a:ext cx="8092109" cy="290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200" dirty="0">
                <a:solidFill>
                  <a:srgbClr val="008173"/>
                </a:solidFill>
              </a:rPr>
              <a:t>Thank you.</a:t>
            </a:r>
          </a:p>
          <a:p>
            <a:pPr algn="ctr">
              <a:lnSpc>
                <a:spcPct val="200000"/>
              </a:lnSpc>
            </a:pPr>
            <a:r>
              <a:rPr lang="en-GB" sz="3200" dirty="0">
                <a:solidFill>
                  <a:srgbClr val="008173"/>
                </a:solidFill>
              </a:rPr>
              <a:t>Comments and questions are welcome.</a:t>
            </a:r>
          </a:p>
          <a:p>
            <a:pPr algn="ctr">
              <a:lnSpc>
                <a:spcPct val="200000"/>
              </a:lnSpc>
            </a:pPr>
            <a:r>
              <a:rPr lang="en-GB" sz="3200" dirty="0">
                <a:solidFill>
                  <a:srgbClr val="008173"/>
                </a:solidFill>
                <a:hlinkClick r:id="rId4"/>
              </a:rPr>
              <a:t>ana.cardoso@eea.europa.eu</a:t>
            </a:r>
            <a:r>
              <a:rPr lang="en-GB" sz="3200" dirty="0">
                <a:solidFill>
                  <a:srgbClr val="008173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6A4304-0BD3-6040-B1B8-AC2B6CDAB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8A795-D04C-4761-94B7-C4C88D5117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6884" y="397282"/>
            <a:ext cx="10170016" cy="69907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Agenda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B27D-DA78-4B8B-B92C-CB1613152B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57375" y="1333500"/>
            <a:ext cx="10169525" cy="4285635"/>
          </a:xfrm>
        </p:spPr>
        <p:txBody>
          <a:bodyPr/>
          <a:lstStyle/>
          <a:p>
            <a:r>
              <a:rPr lang="en-GB" dirty="0"/>
              <a:t>Folders structure</a:t>
            </a:r>
          </a:p>
          <a:p>
            <a:r>
              <a:rPr lang="en-GB" dirty="0"/>
              <a:t>Management of content</a:t>
            </a:r>
          </a:p>
          <a:p>
            <a:pPr lvl="1"/>
            <a:r>
              <a:rPr lang="en-GB" dirty="0"/>
              <a:t>Some guidelines for consistency</a:t>
            </a:r>
          </a:p>
          <a:p>
            <a:pPr lvl="1"/>
            <a:r>
              <a:rPr lang="en-GB" dirty="0"/>
              <a:t>Copying &amp; moving content</a:t>
            </a:r>
          </a:p>
          <a:p>
            <a:pPr lvl="1"/>
            <a:r>
              <a:rPr lang="en-GB" dirty="0"/>
              <a:t>Publish and unpublish</a:t>
            </a:r>
          </a:p>
          <a:p>
            <a:r>
              <a:rPr lang="en-GB" dirty="0" err="1"/>
              <a:t>Plone</a:t>
            </a:r>
            <a:r>
              <a:rPr lang="en-GB" dirty="0"/>
              <a:t> toolbar</a:t>
            </a:r>
          </a:p>
          <a:p>
            <a:r>
              <a:rPr lang="en-GB" dirty="0"/>
              <a:t>Q&amp;A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1AEB7E-91B7-9945-9499-9C61E9F5D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F7FD7-A33D-AB40-8437-14F8966600B5}"/>
              </a:ext>
            </a:extLst>
          </p:cNvPr>
          <p:cNvSpPr txBox="1"/>
          <p:nvPr/>
        </p:nvSpPr>
        <p:spPr>
          <a:xfrm>
            <a:off x="3067665" y="6091386"/>
            <a:ext cx="9124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NB: examples shown for various ETCs for illustrative purposes in subsequent ppts.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6531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2F386-4877-4C75-9006-69F680890C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Folders structure 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DB586-6BE2-4079-9357-4CC2C911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381125"/>
            <a:ext cx="7715250" cy="4095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760A4-CB4F-4160-A468-359408160E3B}"/>
              </a:ext>
            </a:extLst>
          </p:cNvPr>
          <p:cNvSpPr txBox="1"/>
          <p:nvPr/>
        </p:nvSpPr>
        <p:spPr>
          <a:xfrm>
            <a:off x="6096001" y="3259723"/>
            <a:ext cx="263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Page linked from menu</a:t>
            </a:r>
            <a:endParaRPr lang="LID4096" sz="16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3BCAE-6009-4A91-B12C-8504078B63EB}"/>
              </a:ext>
            </a:extLst>
          </p:cNvPr>
          <p:cNvSpPr txBox="1"/>
          <p:nvPr/>
        </p:nvSpPr>
        <p:spPr>
          <a:xfrm>
            <a:off x="4964151" y="3650466"/>
            <a:ext cx="362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List of organisations in consortium</a:t>
            </a:r>
            <a:endParaRPr lang="LID4096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7AF16-2E97-40EE-BD6B-6B7882484847}"/>
              </a:ext>
            </a:extLst>
          </p:cNvPr>
          <p:cNvSpPr txBox="1"/>
          <p:nvPr/>
        </p:nvSpPr>
        <p:spPr>
          <a:xfrm>
            <a:off x="6467707" y="4061036"/>
            <a:ext cx="2072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List of ETC products</a:t>
            </a:r>
            <a:endParaRPr lang="LID4096" sz="16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52D0B-5CA5-47C1-912D-FFA8AF23B33A}"/>
              </a:ext>
            </a:extLst>
          </p:cNvPr>
          <p:cNvSpPr txBox="1"/>
          <p:nvPr/>
        </p:nvSpPr>
        <p:spPr>
          <a:xfrm>
            <a:off x="6276278" y="4555340"/>
            <a:ext cx="226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Contact information</a:t>
            </a:r>
            <a:endParaRPr lang="LID4096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8D566-411C-4B2D-8690-51DDEC40F54E}"/>
              </a:ext>
            </a:extLst>
          </p:cNvPr>
          <p:cNvSpPr txBox="1"/>
          <p:nvPr/>
        </p:nvSpPr>
        <p:spPr>
          <a:xfrm>
            <a:off x="5932449" y="4964914"/>
            <a:ext cx="251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Upload images here</a:t>
            </a:r>
            <a:endParaRPr lang="LID4096" sz="1600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6EFB21-BDA8-490E-8A6F-B383B84C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08" y="5639759"/>
            <a:ext cx="4600575" cy="895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DFFD91-8577-4CBD-BB51-6058AEA1FB69}"/>
              </a:ext>
            </a:extLst>
          </p:cNvPr>
          <p:cNvSpPr txBox="1"/>
          <p:nvPr/>
        </p:nvSpPr>
        <p:spPr>
          <a:xfrm>
            <a:off x="6942383" y="5919807"/>
            <a:ext cx="460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Additional folders - can be set up, if necessary</a:t>
            </a:r>
            <a:endParaRPr lang="LID4096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D8DD9C-DFA4-4D6D-A34D-673AF5B3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666" y="2517407"/>
            <a:ext cx="1228725" cy="294322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380667-E4FF-41A7-9787-6F785531AD24}"/>
              </a:ext>
            </a:extLst>
          </p:cNvPr>
          <p:cNvSpPr/>
          <p:nvPr/>
        </p:nvSpPr>
        <p:spPr>
          <a:xfrm>
            <a:off x="10554384" y="3056022"/>
            <a:ext cx="1637616" cy="407401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8D35412-73BF-2F43-8EC5-2E993E00D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CF660-A361-4050-8B62-D6979E168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Management of content – consistency guidelines (1)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241FD-BC1B-47D2-A6FF-C4D255CC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86" y="971551"/>
            <a:ext cx="5867400" cy="125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53AE6F-1518-4793-90CA-13B3AB1591C1}"/>
              </a:ext>
            </a:extLst>
          </p:cNvPr>
          <p:cNvSpPr txBox="1"/>
          <p:nvPr/>
        </p:nvSpPr>
        <p:spPr>
          <a:xfrm>
            <a:off x="7981486" y="1890297"/>
            <a:ext cx="263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Page linked from menu</a:t>
            </a:r>
            <a:endParaRPr lang="LID4096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2AC8C-BE09-4446-B941-59DE02D1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86" y="2380874"/>
            <a:ext cx="9137611" cy="42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1B511-BAD2-4C4E-A276-3D8F70B72C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Management of content – consistency guidelines (2)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2B5CB-5A95-4403-A35C-C8A743B7060F}"/>
              </a:ext>
            </a:extLst>
          </p:cNvPr>
          <p:cNvSpPr txBox="1"/>
          <p:nvPr/>
        </p:nvSpPr>
        <p:spPr>
          <a:xfrm>
            <a:off x="7177976" y="2225987"/>
            <a:ext cx="421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List of organisations in consortium</a:t>
            </a:r>
            <a:endParaRPr lang="LID4096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4E4A8-7FFE-4757-BFA6-F812542B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94" y="2782680"/>
            <a:ext cx="7253096" cy="3954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BA7E6-2C9E-41DC-8242-ED7C31B1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894" y="1008886"/>
            <a:ext cx="4919082" cy="1518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A8A7C-F098-42E6-8BE8-D8C655A2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158" y="2710997"/>
            <a:ext cx="6812233" cy="3874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1536A3-F5D3-4EF2-B499-EBDF149DBD36}"/>
              </a:ext>
            </a:extLst>
          </p:cNvPr>
          <p:cNvSpPr txBox="1"/>
          <p:nvPr/>
        </p:nvSpPr>
        <p:spPr>
          <a:xfrm>
            <a:off x="1" y="3744098"/>
            <a:ext cx="1728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slide has animation effects.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Viewed best in slide show mode.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32B1C-0763-4E09-8E60-D16D80F9C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Management of content – consistency guidelines (3)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7AE55-078E-4D34-844C-2C345EFE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42" y="971551"/>
            <a:ext cx="5981700" cy="275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C7E54-C275-499B-B536-28B67BF62ADB}"/>
              </a:ext>
            </a:extLst>
          </p:cNvPr>
          <p:cNvSpPr txBox="1"/>
          <p:nvPr/>
        </p:nvSpPr>
        <p:spPr>
          <a:xfrm>
            <a:off x="8240750" y="1938011"/>
            <a:ext cx="229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List of ETC products</a:t>
            </a:r>
            <a:endParaRPr lang="LID4096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65D38-E2DE-4930-8CF5-3F19AE17C501}"/>
              </a:ext>
            </a:extLst>
          </p:cNvPr>
          <p:cNvSpPr txBox="1"/>
          <p:nvPr/>
        </p:nvSpPr>
        <p:spPr>
          <a:xfrm>
            <a:off x="4505093" y="2741622"/>
            <a:ext cx="159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Add Pdfs here</a:t>
            </a:r>
            <a:endParaRPr lang="LID4096" sz="16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6A37A-A15D-4F6E-B177-D2E8EB30D21C}"/>
              </a:ext>
            </a:extLst>
          </p:cNvPr>
          <p:cNvSpPr txBox="1"/>
          <p:nvPr/>
        </p:nvSpPr>
        <p:spPr>
          <a:xfrm>
            <a:off x="4258883" y="3124965"/>
            <a:ext cx="183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Don’t change this</a:t>
            </a:r>
            <a:endParaRPr lang="LID4096" sz="1600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1BEE5-2627-43E1-99EE-5EB1AB9C3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734" y="4117984"/>
            <a:ext cx="9998657" cy="24139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B26FD5-E1BB-406B-883C-0879C8383A71}"/>
              </a:ext>
            </a:extLst>
          </p:cNvPr>
          <p:cNvCxnSpPr>
            <a:cxnSpLocks/>
          </p:cNvCxnSpPr>
          <p:nvPr/>
        </p:nvCxnSpPr>
        <p:spPr>
          <a:xfrm>
            <a:off x="4505093" y="5988205"/>
            <a:ext cx="992922" cy="463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0AFC72-AA22-4F6A-8989-039F2EBC9061}"/>
              </a:ext>
            </a:extLst>
          </p:cNvPr>
          <p:cNvSpPr txBox="1"/>
          <p:nvPr/>
        </p:nvSpPr>
        <p:spPr>
          <a:xfrm>
            <a:off x="5498015" y="6293139"/>
            <a:ext cx="503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Content that appears in red colour is not published  </a:t>
            </a:r>
            <a:endParaRPr lang="LID4096" sz="1600" dirty="0">
              <a:solidFill>
                <a:srgbClr val="C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D5B6B-BE0E-476D-B189-6AB99066BD0E}"/>
              </a:ext>
            </a:extLst>
          </p:cNvPr>
          <p:cNvSpPr/>
          <p:nvPr/>
        </p:nvSpPr>
        <p:spPr>
          <a:xfrm>
            <a:off x="3557238" y="5687113"/>
            <a:ext cx="5876694" cy="269516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14BBB7-CAA8-4D24-891A-5B53697A7960}"/>
              </a:ext>
            </a:extLst>
          </p:cNvPr>
          <p:cNvSpPr/>
          <p:nvPr/>
        </p:nvSpPr>
        <p:spPr>
          <a:xfrm>
            <a:off x="2458144" y="3159484"/>
            <a:ext cx="1768168" cy="269516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C0F5E8-A092-4483-960B-585E836EF7ED}"/>
              </a:ext>
            </a:extLst>
          </p:cNvPr>
          <p:cNvSpPr/>
          <p:nvPr/>
        </p:nvSpPr>
        <p:spPr>
          <a:xfrm>
            <a:off x="2028733" y="4287261"/>
            <a:ext cx="2097217" cy="407401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5F7D89-AC36-403A-9390-E0470E0C1C7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077342" y="3423046"/>
            <a:ext cx="223420" cy="864215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2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7332A-C3A1-4952-BE5E-5E90D937D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to add a product? 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2AD2D-AF81-48CD-AC8E-A9A0C005A882}"/>
              </a:ext>
            </a:extLst>
          </p:cNvPr>
          <p:cNvSpPr txBox="1"/>
          <p:nvPr/>
        </p:nvSpPr>
        <p:spPr>
          <a:xfrm>
            <a:off x="2040672" y="869799"/>
            <a:ext cx="733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Navigate to the folder where you want the file to be stored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64712-5EA6-4169-B972-E3A20BBBA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54" y="1329343"/>
            <a:ext cx="4572000" cy="3369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676D8-9A8E-4575-9862-D51A71B36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15" y="1764237"/>
            <a:ext cx="4496662" cy="4962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D69E2-43F7-4E0D-9D58-65A103A952F3}"/>
              </a:ext>
            </a:extLst>
          </p:cNvPr>
          <p:cNvSpPr txBox="1"/>
          <p:nvPr/>
        </p:nvSpPr>
        <p:spPr>
          <a:xfrm>
            <a:off x="3086033" y="4178046"/>
            <a:ext cx="3476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In </a:t>
            </a:r>
            <a:r>
              <a:rPr lang="en-GB" dirty="0" err="1"/>
              <a:t>Plone’s</a:t>
            </a:r>
            <a:r>
              <a:rPr lang="en-GB" dirty="0"/>
              <a:t> admin bar, click on ‘Add new’ and choose ‘ETC Report’</a:t>
            </a:r>
            <a:endParaRPr lang="LID4096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EA4031-275F-46A4-86E2-470028157D78}"/>
              </a:ext>
            </a:extLst>
          </p:cNvPr>
          <p:cNvSpPr/>
          <p:nvPr/>
        </p:nvSpPr>
        <p:spPr>
          <a:xfrm>
            <a:off x="2931983" y="2707243"/>
            <a:ext cx="1216272" cy="262054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53206-9F4B-4F14-BF58-00E2A3E7F07D}"/>
              </a:ext>
            </a:extLst>
          </p:cNvPr>
          <p:cNvSpPr txBox="1"/>
          <p:nvPr/>
        </p:nvSpPr>
        <p:spPr>
          <a:xfrm>
            <a:off x="5149870" y="5020624"/>
            <a:ext cx="2685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Fill in the 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Publication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Browse… to add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Save</a:t>
            </a:r>
            <a:endParaRPr lang="LID4096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3BC3E4-2C3A-4AD6-A8F8-6F45FF91A64D}"/>
              </a:ext>
            </a:extLst>
          </p:cNvPr>
          <p:cNvSpPr/>
          <p:nvPr/>
        </p:nvSpPr>
        <p:spPr>
          <a:xfrm>
            <a:off x="9747660" y="4831160"/>
            <a:ext cx="399951" cy="418168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CE367-2AC4-4127-86DB-BD45CCB6D3FB}"/>
              </a:ext>
            </a:extLst>
          </p:cNvPr>
          <p:cNvSpPr txBox="1"/>
          <p:nvPr/>
        </p:nvSpPr>
        <p:spPr>
          <a:xfrm>
            <a:off x="10147611" y="4910774"/>
            <a:ext cx="2196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Click once for ‘today’</a:t>
            </a:r>
            <a:endParaRPr lang="LID4096" sz="1600" dirty="0">
              <a:solidFill>
                <a:srgbClr val="C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013295-DF7C-4F59-BF82-94B36ECC913A}"/>
              </a:ext>
            </a:extLst>
          </p:cNvPr>
          <p:cNvSpPr/>
          <p:nvPr/>
        </p:nvSpPr>
        <p:spPr>
          <a:xfrm>
            <a:off x="7527073" y="1858759"/>
            <a:ext cx="1851102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DF70A3-D706-4FF9-B349-4DA26E06291F}"/>
              </a:ext>
            </a:extLst>
          </p:cNvPr>
          <p:cNvSpPr/>
          <p:nvPr/>
        </p:nvSpPr>
        <p:spPr>
          <a:xfrm>
            <a:off x="3298768" y="1966816"/>
            <a:ext cx="1485603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A492D2C-5215-F843-8DD0-CAAFCB5EB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07" y="197874"/>
            <a:ext cx="1061793" cy="11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BEE47-C3A8-4AF4-B511-E07171A90F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Management of content – consistency guidelines (4)</a:t>
            </a:r>
            <a:endParaRPr lang="LID4096" dirty="0"/>
          </a:p>
          <a:p>
            <a:endParaRPr lang="LID4096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172E5-DEC7-4766-B78C-84D36B53C83F}"/>
              </a:ext>
            </a:extLst>
          </p:cNvPr>
          <p:cNvGrpSpPr/>
          <p:nvPr/>
        </p:nvGrpSpPr>
        <p:grpSpPr>
          <a:xfrm>
            <a:off x="2011865" y="971551"/>
            <a:ext cx="5693627" cy="2276168"/>
            <a:chOff x="2011865" y="971551"/>
            <a:chExt cx="5693627" cy="22761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DB8037-2DB4-4D5A-B582-C894339A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1865" y="971551"/>
              <a:ext cx="5693627" cy="22761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D18B69F-96F7-4D75-8AD6-04725EE11E1D}"/>
                </a:ext>
              </a:extLst>
            </p:cNvPr>
            <p:cNvSpPr/>
            <p:nvPr/>
          </p:nvSpPr>
          <p:spPr>
            <a:xfrm>
              <a:off x="2308302" y="2899317"/>
              <a:ext cx="1170878" cy="348402"/>
            </a:xfrm>
            <a:prstGeom prst="round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404D50-DA58-47E2-B118-67783C08FC9F}"/>
                </a:ext>
              </a:extLst>
            </p:cNvPr>
            <p:cNvSpPr txBox="1"/>
            <p:nvPr/>
          </p:nvSpPr>
          <p:spPr>
            <a:xfrm>
              <a:off x="4246756" y="2909165"/>
              <a:ext cx="2263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</a:rPr>
                <a:t>Contact information</a:t>
              </a:r>
              <a:endParaRPr lang="LID4096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472692D-59F0-4A98-83D3-CAB27779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865" y="3610282"/>
            <a:ext cx="7934325" cy="3095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0C97F1-BE00-40BD-84F1-1D8BAF2D4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791" y="3257550"/>
            <a:ext cx="7467600" cy="3600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0A89C-4BA9-4932-84BA-0240F4EF9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453" y="893444"/>
            <a:ext cx="5428599" cy="306523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B020D6-D488-46B5-9640-22EED4BB55B8}"/>
              </a:ext>
            </a:extLst>
          </p:cNvPr>
          <p:cNvSpPr/>
          <p:nvPr/>
        </p:nvSpPr>
        <p:spPr>
          <a:xfrm>
            <a:off x="8076175" y="5158094"/>
            <a:ext cx="1647687" cy="348402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9D7EFA-9537-4645-866C-062F8A93BDA9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8900019" y="4311415"/>
            <a:ext cx="1437161" cy="84667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BFC405-E2BA-406A-A3E1-7BDD2085CC5F}"/>
              </a:ext>
            </a:extLst>
          </p:cNvPr>
          <p:cNvSpPr/>
          <p:nvPr/>
        </p:nvSpPr>
        <p:spPr>
          <a:xfrm>
            <a:off x="6510453" y="971551"/>
            <a:ext cx="637479" cy="348402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1659FC8-523D-44E1-848C-E4689B29603F}"/>
              </a:ext>
            </a:extLst>
          </p:cNvPr>
          <p:cNvSpPr/>
          <p:nvPr/>
        </p:nvSpPr>
        <p:spPr>
          <a:xfrm>
            <a:off x="8076873" y="1709737"/>
            <a:ext cx="710288" cy="319785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8096F2-A305-4E29-ADA1-3A804886EEDF}"/>
              </a:ext>
            </a:extLst>
          </p:cNvPr>
          <p:cNvSpPr txBox="1"/>
          <p:nvPr/>
        </p:nvSpPr>
        <p:spPr>
          <a:xfrm>
            <a:off x="1" y="3755249"/>
            <a:ext cx="1728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slide has animation effects.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Viewed best in slide show mode.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64D38-3FE7-4B02-9756-604972A2A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Management of content – consistency guidelines (5)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F67BC-E82E-4DF5-8552-D59D8C47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77" y="955755"/>
            <a:ext cx="7072364" cy="3103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3859F-BFF9-42AF-B1A3-1DFDD423FFAF}"/>
              </a:ext>
            </a:extLst>
          </p:cNvPr>
          <p:cNvSpPr txBox="1"/>
          <p:nvPr/>
        </p:nvSpPr>
        <p:spPr>
          <a:xfrm>
            <a:off x="3379317" y="3617705"/>
            <a:ext cx="251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Upload images here</a:t>
            </a:r>
            <a:endParaRPr lang="LID4096" sz="1600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5DCCB8-8B19-4F60-B33F-D1784CCBF413}"/>
              </a:ext>
            </a:extLst>
          </p:cNvPr>
          <p:cNvSpPr/>
          <p:nvPr/>
        </p:nvSpPr>
        <p:spPr>
          <a:xfrm>
            <a:off x="1893714" y="3595665"/>
            <a:ext cx="1485603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BADB5E-BCED-4F48-A92B-DEA72664C7D9}"/>
              </a:ext>
            </a:extLst>
          </p:cNvPr>
          <p:cNvSpPr/>
          <p:nvPr/>
        </p:nvSpPr>
        <p:spPr>
          <a:xfrm>
            <a:off x="8134389" y="3612046"/>
            <a:ext cx="1067754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0CF71-3867-42AD-B1D2-20E5E597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475" y="4484193"/>
            <a:ext cx="4123240" cy="19544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8FD186-AD69-46FB-B573-2731583F2952}"/>
              </a:ext>
            </a:extLst>
          </p:cNvPr>
          <p:cNvSpPr/>
          <p:nvPr/>
        </p:nvSpPr>
        <p:spPr>
          <a:xfrm>
            <a:off x="7946574" y="5621727"/>
            <a:ext cx="1485603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6590EECD-49F9-4D75-882E-5D7BD7DFF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9736" y="3535990"/>
            <a:ext cx="457200" cy="4572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5CF26F69-01B3-45EF-9FDE-30BB87B3B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3061" y="5366219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533948-2378-43A8-A545-CAF1E4C6CD3A}"/>
              </a:ext>
            </a:extLst>
          </p:cNvPr>
          <p:cNvSpPr txBox="1"/>
          <p:nvPr/>
        </p:nvSpPr>
        <p:spPr>
          <a:xfrm>
            <a:off x="1864842" y="4171045"/>
            <a:ext cx="277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Navigate to the folder images, where you want the images to be stored.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01A113-B1B0-40B5-B49B-08F443574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247" y="4089398"/>
            <a:ext cx="2241059" cy="259962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A476C8-52FA-4F15-80EB-6F52E2115EC8}"/>
              </a:ext>
            </a:extLst>
          </p:cNvPr>
          <p:cNvSpPr/>
          <p:nvPr/>
        </p:nvSpPr>
        <p:spPr>
          <a:xfrm>
            <a:off x="4728596" y="4903057"/>
            <a:ext cx="1067754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6A4B9-DBD7-4872-A076-7F10C0F13AE1}"/>
              </a:ext>
            </a:extLst>
          </p:cNvPr>
          <p:cNvSpPr txBox="1"/>
          <p:nvPr/>
        </p:nvSpPr>
        <p:spPr>
          <a:xfrm>
            <a:off x="1857375" y="5461395"/>
            <a:ext cx="277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In </a:t>
            </a:r>
            <a:r>
              <a:rPr lang="en-GB" dirty="0" err="1"/>
              <a:t>Plone’s</a:t>
            </a:r>
            <a:r>
              <a:rPr lang="en-GB" dirty="0"/>
              <a:t> admin bar, click on ‘Add new’ and choose ‘Image’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0B2FAD-1754-4574-8C94-7BA7BC78E5C2}"/>
              </a:ext>
            </a:extLst>
          </p:cNvPr>
          <p:cNvSpPr/>
          <p:nvPr/>
        </p:nvSpPr>
        <p:spPr>
          <a:xfrm>
            <a:off x="5569059" y="6351977"/>
            <a:ext cx="1067754" cy="38263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5C1CD6-7EAA-4E72-B8FB-D305020FDB07}"/>
              </a:ext>
            </a:extLst>
          </p:cNvPr>
          <p:cNvSpPr txBox="1"/>
          <p:nvPr/>
        </p:nvSpPr>
        <p:spPr>
          <a:xfrm>
            <a:off x="1" y="3744098"/>
            <a:ext cx="1728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This slide has animation effects.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Viewed best in slide show mode.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4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A9BE6AF-091C-42A9-899B-18B881D2C1AF}" vid="{4138879C-7A38-4313-89BF-4ABAA9E02E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lc_DocId xmlns="e41e54bb-3d6f-415c-90cb-8be1e85c5cd8">MTPTCS7AWWAS-1586806897-66</_dlc_DocId>
    <_dlc_DocIdUrl xmlns="e41e54bb-3d6f-415c-90cb-8be1e85c5cd8">
      <Url>https://eea1.sharepoint.com/teams/ProjectEionetCoollaborationTools2.0-Implementation/_layouts/15/DocIdRedir.aspx?ID=MTPTCS7AWWAS-1586806897-66</Url>
      <Description>MTPTCS7AWWAS-1586806897-66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1892E8797E4A8C1C0F89A9F40E99" ma:contentTypeVersion="11" ma:contentTypeDescription="Create a new document." ma:contentTypeScope="" ma:versionID="839c33a2a3eb22b8ba332d602e8b266f">
  <xsd:schema xmlns:xsd="http://www.w3.org/2001/XMLSchema" xmlns:xs="http://www.w3.org/2001/XMLSchema" xmlns:p="http://schemas.microsoft.com/office/2006/metadata/properties" xmlns:ns2="4b84467c-d3e3-4259-ad17-45d0986bce69" xmlns:ns3="e41e54bb-3d6f-415c-90cb-8be1e85c5cd8" xmlns:ns4="http://schemas.microsoft.com/sharepoint/v3/fields" targetNamespace="http://schemas.microsoft.com/office/2006/metadata/properties" ma:root="true" ma:fieldsID="ce27525fab6bfade206d532fd8c070a1" ns2:_="" ns3:_="" ns4:_="">
    <xsd:import namespace="4b84467c-d3e3-4259-ad17-45d0986bce69"/>
    <xsd:import namespace="e41e54bb-3d6f-415c-90cb-8be1e85c5cd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4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4467c-d3e3-4259-ad17-45d0986bc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e54bb-3d6f-415c-90cb-8be1e85c5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1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DE664-3563-4F67-ACCD-167F4586AEE9}">
  <ds:schemaRefs>
    <ds:schemaRef ds:uri="http://schemas.microsoft.com/sharepoint/v3/field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4b84467c-d3e3-4259-ad17-45d0986bce69"/>
    <ds:schemaRef ds:uri="e41e54bb-3d6f-415c-90cb-8be1e85c5cd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877F4-4F36-43B6-A73B-296DE4E86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CA0B86-A6EC-4B81-8F8F-AE86D328195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0B146E4-DE8E-4686-BA83-3943EFDE9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4467c-d3e3-4259-ad17-45d0986bce69"/>
    <ds:schemaRef ds:uri="e41e54bb-3d6f-415c-90cb-8be1e85c5cd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Green Background Template 2</Template>
  <TotalTime>801</TotalTime>
  <Words>534</Words>
  <Application>Microsoft Office PowerPoint</Application>
  <PresentationFormat>Widescreen</PresentationFormat>
  <Paragraphs>98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Ana Cardoso</dc:creator>
  <cp:keywords/>
  <dc:description/>
  <cp:lastModifiedBy>Ana Cardoso</cp:lastModifiedBy>
  <cp:revision>9</cp:revision>
  <cp:lastPrinted>2015-02-09T14:13:52Z</cp:lastPrinted>
  <dcterms:created xsi:type="dcterms:W3CDTF">2021-04-28T06:48:43Z</dcterms:created>
  <dcterms:modified xsi:type="dcterms:W3CDTF">2022-02-10T16:19:51Z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0x01010030DF1892E8797E4A8C1C0F89A9F40E99</vt:lpwstr>
  </property>
  <property fmtid="{D5CDD505-2E9C-101B-9397-08002B2CF9AE}" pid="3" name="_dlc_DocIdItemGuid">
    <vt:lpwstr>7a304be2-f52b-414a-81e0-dd972c818e4a</vt:lpwstr>
  </property>
</Properties>
</file>